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3" r:id="rId1"/>
  </p:sldMasterIdLst>
  <p:notesMasterIdLst>
    <p:notesMasterId r:id="rId29"/>
  </p:notesMasterIdLst>
  <p:sldIdLst>
    <p:sldId id="342" r:id="rId2"/>
    <p:sldId id="343" r:id="rId3"/>
    <p:sldId id="344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5" r:id="rId28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mbria Math" panose="02040503050406030204" pitchFamily="18" charset="0"/>
      <p:regular r:id="rId34"/>
    </p:embeddedFont>
    <p:embeddedFont>
      <p:font typeface="等线" panose="02010600030101010101" pitchFamily="2" charset="-122"/>
      <p:regular r:id="rId35"/>
      <p:bold r:id="rId36"/>
    </p:embeddedFont>
    <p:embeddedFont>
      <p:font typeface="华文新魏" panose="02010800040101010101" pitchFamily="2" charset="-122"/>
      <p:regular r:id="rId37"/>
    </p:embeddedFont>
    <p:embeddedFont>
      <p:font typeface="华文中宋" panose="02010600040101010101" pitchFamily="2" charset="-122"/>
      <p:regular r:id="rId38"/>
    </p:embeddedFont>
    <p:embeddedFont>
      <p:font typeface="微软雅黑" panose="020B0503020204020204" pitchFamily="34" charset="-122"/>
      <p:regular r:id="rId39"/>
      <p:bold r:id="rId40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AE3F3"/>
    <a:srgbClr val="04AE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26" autoAdjust="0"/>
    <p:restoredTop sz="94660"/>
  </p:normalViewPr>
  <p:slideViewPr>
    <p:cSldViewPr>
      <p:cViewPr varScale="1">
        <p:scale>
          <a:sx n="62" d="100"/>
          <a:sy n="62" d="100"/>
        </p:scale>
        <p:origin x="320" y="2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6" Type="http://schemas.openxmlformats.org/officeDocument/2006/relationships/image" Target="../media/image11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5" Type="http://schemas.openxmlformats.org/officeDocument/2006/relationships/image" Target="../media/image37.wmf"/><Relationship Id="rId4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Relationship Id="rId9" Type="http://schemas.openxmlformats.org/officeDocument/2006/relationships/image" Target="../media/image4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7.wmf"/><Relationship Id="rId4" Type="http://schemas.openxmlformats.org/officeDocument/2006/relationships/image" Target="../media/image48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image" Target="../media/image51.wmf"/><Relationship Id="rId7" Type="http://schemas.openxmlformats.org/officeDocument/2006/relationships/image" Target="../media/image55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10" Type="http://schemas.openxmlformats.org/officeDocument/2006/relationships/image" Target="../media/image15.wmf"/><Relationship Id="rId4" Type="http://schemas.openxmlformats.org/officeDocument/2006/relationships/image" Target="../media/image52.wmf"/><Relationship Id="rId9" Type="http://schemas.openxmlformats.org/officeDocument/2006/relationships/image" Target="../media/image57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image" Target="../media/image61.wmf"/><Relationship Id="rId7" Type="http://schemas.openxmlformats.org/officeDocument/2006/relationships/image" Target="../media/image65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11" Type="http://schemas.openxmlformats.org/officeDocument/2006/relationships/image" Target="../media/image54.wmf"/><Relationship Id="rId5" Type="http://schemas.openxmlformats.org/officeDocument/2006/relationships/image" Target="../media/image63.wmf"/><Relationship Id="rId10" Type="http://schemas.openxmlformats.org/officeDocument/2006/relationships/image" Target="../media/image53.wmf"/><Relationship Id="rId4" Type="http://schemas.openxmlformats.org/officeDocument/2006/relationships/image" Target="../media/image62.wmf"/><Relationship Id="rId9" Type="http://schemas.openxmlformats.org/officeDocument/2006/relationships/image" Target="../media/image5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4" Type="http://schemas.openxmlformats.org/officeDocument/2006/relationships/image" Target="../media/image70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image" Target="../media/image73.wmf"/><Relationship Id="rId7" Type="http://schemas.openxmlformats.org/officeDocument/2006/relationships/image" Target="../media/image76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6" Type="http://schemas.openxmlformats.org/officeDocument/2006/relationships/image" Target="../media/image75.wmf"/><Relationship Id="rId11" Type="http://schemas.openxmlformats.org/officeDocument/2006/relationships/image" Target="../media/image79.wmf"/><Relationship Id="rId5" Type="http://schemas.openxmlformats.org/officeDocument/2006/relationships/image" Target="../media/image15.wmf"/><Relationship Id="rId10" Type="http://schemas.openxmlformats.org/officeDocument/2006/relationships/image" Target="../media/image78.wmf"/><Relationship Id="rId4" Type="http://schemas.openxmlformats.org/officeDocument/2006/relationships/image" Target="../media/image74.wmf"/><Relationship Id="rId9" Type="http://schemas.openxmlformats.org/officeDocument/2006/relationships/image" Target="../media/image7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image" Target="../media/image88.wmf"/><Relationship Id="rId7" Type="http://schemas.openxmlformats.org/officeDocument/2006/relationships/image" Target="../media/image91.wmf"/><Relationship Id="rId12" Type="http://schemas.openxmlformats.org/officeDocument/2006/relationships/image" Target="../media/image96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6" Type="http://schemas.openxmlformats.org/officeDocument/2006/relationships/image" Target="../media/image70.wmf"/><Relationship Id="rId11" Type="http://schemas.openxmlformats.org/officeDocument/2006/relationships/image" Target="../media/image95.wmf"/><Relationship Id="rId5" Type="http://schemas.openxmlformats.org/officeDocument/2006/relationships/image" Target="../media/image90.wmf"/><Relationship Id="rId10" Type="http://schemas.openxmlformats.org/officeDocument/2006/relationships/image" Target="../media/image94.wmf"/><Relationship Id="rId4" Type="http://schemas.openxmlformats.org/officeDocument/2006/relationships/image" Target="../media/image89.wmf"/><Relationship Id="rId9" Type="http://schemas.openxmlformats.org/officeDocument/2006/relationships/image" Target="../media/image93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3" Type="http://schemas.openxmlformats.org/officeDocument/2006/relationships/image" Target="../media/image99.wmf"/><Relationship Id="rId7" Type="http://schemas.openxmlformats.org/officeDocument/2006/relationships/image" Target="../media/image103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6" Type="http://schemas.openxmlformats.org/officeDocument/2006/relationships/image" Target="../media/image102.wmf"/><Relationship Id="rId11" Type="http://schemas.openxmlformats.org/officeDocument/2006/relationships/image" Target="../media/image107.wmf"/><Relationship Id="rId5" Type="http://schemas.openxmlformats.org/officeDocument/2006/relationships/image" Target="../media/image101.wmf"/><Relationship Id="rId10" Type="http://schemas.openxmlformats.org/officeDocument/2006/relationships/image" Target="../media/image106.wmf"/><Relationship Id="rId4" Type="http://schemas.openxmlformats.org/officeDocument/2006/relationships/image" Target="../media/image100.wmf"/><Relationship Id="rId9" Type="http://schemas.openxmlformats.org/officeDocument/2006/relationships/image" Target="../media/image105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wmf"/><Relationship Id="rId3" Type="http://schemas.openxmlformats.org/officeDocument/2006/relationships/image" Target="../media/image110.wmf"/><Relationship Id="rId7" Type="http://schemas.openxmlformats.org/officeDocument/2006/relationships/image" Target="../media/image114.wmf"/><Relationship Id="rId2" Type="http://schemas.openxmlformats.org/officeDocument/2006/relationships/image" Target="../media/image109.wmf"/><Relationship Id="rId1" Type="http://schemas.openxmlformats.org/officeDocument/2006/relationships/image" Target="../media/image108.wmf"/><Relationship Id="rId6" Type="http://schemas.openxmlformats.org/officeDocument/2006/relationships/image" Target="../media/image113.wmf"/><Relationship Id="rId11" Type="http://schemas.openxmlformats.org/officeDocument/2006/relationships/image" Target="../media/image117.wmf"/><Relationship Id="rId5" Type="http://schemas.openxmlformats.org/officeDocument/2006/relationships/image" Target="../media/image112.wmf"/><Relationship Id="rId10" Type="http://schemas.openxmlformats.org/officeDocument/2006/relationships/image" Target="../media/image116.wmf"/><Relationship Id="rId4" Type="http://schemas.openxmlformats.org/officeDocument/2006/relationships/image" Target="../media/image111.wmf"/><Relationship Id="rId9" Type="http://schemas.openxmlformats.org/officeDocument/2006/relationships/image" Target="../media/image7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wmf"/><Relationship Id="rId2" Type="http://schemas.openxmlformats.org/officeDocument/2006/relationships/image" Target="../media/image126.wmf"/><Relationship Id="rId1" Type="http://schemas.openxmlformats.org/officeDocument/2006/relationships/image" Target="../media/image12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Relationship Id="rId5" Type="http://schemas.openxmlformats.org/officeDocument/2006/relationships/image" Target="../media/image132.wmf"/><Relationship Id="rId4" Type="http://schemas.openxmlformats.org/officeDocument/2006/relationships/image" Target="../media/image131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wmf"/><Relationship Id="rId2" Type="http://schemas.openxmlformats.org/officeDocument/2006/relationships/image" Target="../media/image134.wmf"/><Relationship Id="rId1" Type="http://schemas.openxmlformats.org/officeDocument/2006/relationships/image" Target="../media/image133.wmf"/><Relationship Id="rId4" Type="http://schemas.openxmlformats.org/officeDocument/2006/relationships/image" Target="../media/image136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wmf"/><Relationship Id="rId3" Type="http://schemas.openxmlformats.org/officeDocument/2006/relationships/image" Target="../media/image139.wmf"/><Relationship Id="rId7" Type="http://schemas.openxmlformats.org/officeDocument/2006/relationships/image" Target="../media/image143.wmf"/><Relationship Id="rId2" Type="http://schemas.openxmlformats.org/officeDocument/2006/relationships/image" Target="../media/image138.wmf"/><Relationship Id="rId1" Type="http://schemas.openxmlformats.org/officeDocument/2006/relationships/image" Target="../media/image137.wmf"/><Relationship Id="rId6" Type="http://schemas.openxmlformats.org/officeDocument/2006/relationships/image" Target="../media/image142.wmf"/><Relationship Id="rId5" Type="http://schemas.openxmlformats.org/officeDocument/2006/relationships/image" Target="../media/image141.wmf"/><Relationship Id="rId10" Type="http://schemas.openxmlformats.org/officeDocument/2006/relationships/image" Target="../media/image146.wmf"/><Relationship Id="rId4" Type="http://schemas.openxmlformats.org/officeDocument/2006/relationships/image" Target="../media/image140.wmf"/><Relationship Id="rId9" Type="http://schemas.openxmlformats.org/officeDocument/2006/relationships/image" Target="../media/image1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7111A41-8CA3-4AF3-82E7-5912779F3D55}" type="datetimeFigureOut">
              <a:rPr lang="zh-CN" altLang="en-US"/>
              <a:pPr>
                <a:defRPr/>
              </a:pPr>
              <a:t>2025/7/25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4A2C6E5-2A26-4B88-A7A0-84471AF9F35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81912-8CC0-4B9F-BE2A-5B54BD796BF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965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slide" Target="../slides/slide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98000">
              <a:schemeClr val="accent5">
                <a:lumMod val="20000"/>
                <a:lumOff val="8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B18DCE5-666D-4DDE-8440-1B6D3D135547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1A02A7C-D869-4808-8706-A3716E7ED42E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9077B6A-E225-44CF-93E9-A44290363591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FF4212E-91FB-488F-8755-A028DEED0BAF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E569332-00D6-4D0A-A49B-24B7B2E68FC2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5019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1FDC09E6-5DB6-4F96-A6FE-31DC91BF401F}"/>
              </a:ext>
            </a:extLst>
          </p:cNvPr>
          <p:cNvSpPr/>
          <p:nvPr userDrawn="1"/>
        </p:nvSpPr>
        <p:spPr>
          <a:xfrm>
            <a:off x="224971" y="235857"/>
            <a:ext cx="11742058" cy="6426200"/>
          </a:xfrm>
          <a:prstGeom prst="roundRect">
            <a:avLst>
              <a:gd name="adj" fmla="val 1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D40C774-02F2-4259-AEE7-8E758AC8247C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858D224-1E2E-42EC-A6EE-12EBF020D257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E40C998-A422-4FA6-95D3-8D0536FA67CD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32D6AE3-5CB9-4D90-BAE2-2052002911C9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8A1F6C0-7701-43FD-8D95-C80BEFD1AD99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8368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E7B97969-A8E2-4B73-B398-A4DFFDC1468C}"/>
              </a:ext>
            </a:extLst>
          </p:cNvPr>
          <p:cNvSpPr/>
          <p:nvPr userDrawn="1"/>
        </p:nvSpPr>
        <p:spPr>
          <a:xfrm>
            <a:off x="0" y="356075"/>
            <a:ext cx="12192000" cy="5897132"/>
          </a:xfrm>
          <a:prstGeom prst="roundRect">
            <a:avLst>
              <a:gd name="adj" fmla="val 419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C0F3D4C-C17D-486A-9C9F-060F28DA698D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8935135-9740-477B-812F-3B1BAA9F5E35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8026803-63DB-453D-83D8-B9AC57CEEDDC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65FDDF-D386-454D-B55C-FBE86D38A79F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499DB54-1F18-42C0-AFFE-11C39ED36D83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 userDrawn="1"/>
        </p:nvGrpSpPr>
        <p:grpSpPr>
          <a:xfrm>
            <a:off x="172774" y="6489884"/>
            <a:ext cx="1842617" cy="426510"/>
            <a:chOff x="887883" y="6500351"/>
            <a:chExt cx="1231913" cy="28515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7" name="动作按钮: 后退或前一项 6">
            <a:hlinkClick r:id="" action="ppaction://hlinkshowjump?jump=previousslide" highlightClick="1"/>
          </p:cNvPr>
          <p:cNvSpPr/>
          <p:nvPr userDrawn="1"/>
        </p:nvSpPr>
        <p:spPr>
          <a:xfrm>
            <a:off x="9199418" y="6419122"/>
            <a:ext cx="401782" cy="347957"/>
          </a:xfrm>
          <a:prstGeom prst="actionButtonBackPrevious">
            <a:avLst/>
          </a:prstGeom>
          <a:solidFill>
            <a:srgbClr val="FFFFFF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动作按钮: 前进或下一项 17">
            <a:hlinkClick r:id="" action="ppaction://hlinkshowjump?jump=nextslide" highlightClick="1"/>
          </p:cNvPr>
          <p:cNvSpPr/>
          <p:nvPr userDrawn="1"/>
        </p:nvSpPr>
        <p:spPr>
          <a:xfrm>
            <a:off x="9850582" y="6419123"/>
            <a:ext cx="374073" cy="347958"/>
          </a:xfrm>
          <a:prstGeom prst="actionButtonForwardNex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动作按钮: 第一张 18">
            <a:hlinkClick r:id="rId4" action="ppaction://hlinksldjump" highlightClick="1"/>
          </p:cNvPr>
          <p:cNvSpPr/>
          <p:nvPr userDrawn="1"/>
        </p:nvSpPr>
        <p:spPr>
          <a:xfrm>
            <a:off x="10474036" y="6419122"/>
            <a:ext cx="387928" cy="347958"/>
          </a:xfrm>
          <a:prstGeom prst="actionButtonHom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动作按钮: 结束 23">
            <a:hlinkClick r:id="" action="ppaction://hlinkshowjump?jump=endshow" highlightClick="1"/>
          </p:cNvPr>
          <p:cNvSpPr/>
          <p:nvPr userDrawn="1"/>
        </p:nvSpPr>
        <p:spPr>
          <a:xfrm>
            <a:off x="11111344" y="6419122"/>
            <a:ext cx="374073" cy="347957"/>
          </a:xfrm>
          <a:prstGeom prst="actionButtonEn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 userDrawn="1"/>
        </p:nvSpPr>
        <p:spPr>
          <a:xfrm>
            <a:off x="9164781" y="5945430"/>
            <a:ext cx="261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i="0" dirty="0"/>
              <a:t>后退     前进     目录      结束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0C021AD-68F8-49AB-801C-3651804B7A26}"/>
              </a:ext>
            </a:extLst>
          </p:cNvPr>
          <p:cNvSpPr txBox="1"/>
          <p:nvPr userDrawn="1"/>
        </p:nvSpPr>
        <p:spPr>
          <a:xfrm>
            <a:off x="235000" y="6265233"/>
            <a:ext cx="296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第十六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 </a:t>
            </a:r>
            <a:r>
              <a:rPr lang="en-US" altLang="zh-CN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多元函数的极限与连续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175503" y="24879"/>
            <a:ext cx="2110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§3 </a:t>
            </a: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二元函数的连续性</a:t>
            </a:r>
          </a:p>
        </p:txBody>
      </p:sp>
    </p:spTree>
    <p:extLst>
      <p:ext uri="{BB962C8B-B14F-4D97-AF65-F5344CB8AC3E}">
        <p14:creationId xmlns:p14="http://schemas.microsoft.com/office/powerpoint/2010/main" val="2332637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角级数·正交函数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E7B97969-A8E2-4B73-B398-A4DFFDC1468C}"/>
              </a:ext>
            </a:extLst>
          </p:cNvPr>
          <p:cNvSpPr/>
          <p:nvPr userDrawn="1"/>
        </p:nvSpPr>
        <p:spPr>
          <a:xfrm>
            <a:off x="0" y="345832"/>
            <a:ext cx="12192000" cy="5897132"/>
          </a:xfrm>
          <a:prstGeom prst="roundRect">
            <a:avLst>
              <a:gd name="adj" fmla="val 419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C0F3D4C-C17D-486A-9C9F-060F28DA698D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8935135-9740-477B-812F-3B1BAA9F5E35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8026803-63DB-453D-83D8-B9AC57CEEDDC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65FDDF-D386-454D-B55C-FBE86D38A79F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499DB54-1F18-42C0-AFFE-11C39ED36D83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 userDrawn="1"/>
        </p:nvGrpSpPr>
        <p:grpSpPr>
          <a:xfrm>
            <a:off x="172774" y="6489884"/>
            <a:ext cx="1842617" cy="426510"/>
            <a:chOff x="887883" y="6500351"/>
            <a:chExt cx="1231913" cy="28515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7" name="动作按钮: 后退或前一项 6">
            <a:hlinkClick r:id="" action="ppaction://hlinkshowjump?jump=previousslide" highlightClick="1"/>
          </p:cNvPr>
          <p:cNvSpPr/>
          <p:nvPr userDrawn="1"/>
        </p:nvSpPr>
        <p:spPr>
          <a:xfrm>
            <a:off x="9199418" y="6419122"/>
            <a:ext cx="401782" cy="347957"/>
          </a:xfrm>
          <a:prstGeom prst="actionButtonBackPrevious">
            <a:avLst/>
          </a:prstGeom>
          <a:solidFill>
            <a:srgbClr val="FFFFFF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动作按钮: 前进或下一项 17">
            <a:hlinkClick r:id="" action="ppaction://hlinkshowjump?jump=nextslide" highlightClick="1"/>
          </p:cNvPr>
          <p:cNvSpPr/>
          <p:nvPr userDrawn="1"/>
        </p:nvSpPr>
        <p:spPr>
          <a:xfrm>
            <a:off x="9850582" y="6419123"/>
            <a:ext cx="374073" cy="347958"/>
          </a:xfrm>
          <a:prstGeom prst="actionButtonForwardNex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动作按钮: 第一张 18">
            <a:hlinkClick r:id="rId4" action="ppaction://hlinksldjump" highlightClick="1"/>
          </p:cNvPr>
          <p:cNvSpPr/>
          <p:nvPr userDrawn="1"/>
        </p:nvSpPr>
        <p:spPr>
          <a:xfrm>
            <a:off x="10474036" y="6419122"/>
            <a:ext cx="387928" cy="347958"/>
          </a:xfrm>
          <a:prstGeom prst="actionButtonHom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动作按钮: 结束 23">
            <a:hlinkClick r:id="" action="ppaction://hlinkshowjump?jump=endshow" highlightClick="1"/>
          </p:cNvPr>
          <p:cNvSpPr/>
          <p:nvPr userDrawn="1"/>
        </p:nvSpPr>
        <p:spPr>
          <a:xfrm>
            <a:off x="11111344" y="6419122"/>
            <a:ext cx="374073" cy="347957"/>
          </a:xfrm>
          <a:prstGeom prst="actionButtonEn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 userDrawn="1"/>
        </p:nvSpPr>
        <p:spPr>
          <a:xfrm>
            <a:off x="9164781" y="5945430"/>
            <a:ext cx="261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i="0" dirty="0"/>
              <a:t>后退     前进     目录      结束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9906000" y="38055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二元函数的连续性概念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0C021AD-68F8-49AB-801C-3651804B7A26}"/>
              </a:ext>
            </a:extLst>
          </p:cNvPr>
          <p:cNvSpPr txBox="1"/>
          <p:nvPr userDrawn="1"/>
        </p:nvSpPr>
        <p:spPr>
          <a:xfrm>
            <a:off x="235000" y="6265233"/>
            <a:ext cx="296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第十六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 </a:t>
            </a:r>
            <a:r>
              <a:rPr lang="en-US" altLang="zh-CN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多元函数的极限与连续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175503" y="24879"/>
            <a:ext cx="2110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§3 </a:t>
            </a: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二元函数的连续性</a:t>
            </a:r>
          </a:p>
        </p:txBody>
      </p:sp>
    </p:spTree>
    <p:extLst>
      <p:ext uri="{BB962C8B-B14F-4D97-AF65-F5344CB8AC3E}">
        <p14:creationId xmlns:p14="http://schemas.microsoft.com/office/powerpoint/2010/main" val="220547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三角级数·正交函数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E7B97969-A8E2-4B73-B398-A4DFFDC1468C}"/>
              </a:ext>
            </a:extLst>
          </p:cNvPr>
          <p:cNvSpPr/>
          <p:nvPr userDrawn="1"/>
        </p:nvSpPr>
        <p:spPr>
          <a:xfrm>
            <a:off x="0" y="345832"/>
            <a:ext cx="12192000" cy="5897132"/>
          </a:xfrm>
          <a:prstGeom prst="roundRect">
            <a:avLst>
              <a:gd name="adj" fmla="val 419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C0F3D4C-C17D-486A-9C9F-060F28DA698D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8935135-9740-477B-812F-3B1BAA9F5E35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8026803-63DB-453D-83D8-B9AC57CEEDDC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65FDDF-D386-454D-B55C-FBE86D38A79F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499DB54-1F18-42C0-AFFE-11C39ED36D83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 userDrawn="1"/>
        </p:nvGrpSpPr>
        <p:grpSpPr>
          <a:xfrm>
            <a:off x="172774" y="6489884"/>
            <a:ext cx="1842617" cy="426510"/>
            <a:chOff x="887883" y="6500351"/>
            <a:chExt cx="1231913" cy="28515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7" name="动作按钮: 后退或前一项 6">
            <a:hlinkClick r:id="" action="ppaction://hlinkshowjump?jump=previousslide" highlightClick="1"/>
          </p:cNvPr>
          <p:cNvSpPr/>
          <p:nvPr userDrawn="1"/>
        </p:nvSpPr>
        <p:spPr>
          <a:xfrm>
            <a:off x="9199418" y="6419122"/>
            <a:ext cx="401782" cy="347957"/>
          </a:xfrm>
          <a:prstGeom prst="actionButtonBackPrevious">
            <a:avLst/>
          </a:prstGeom>
          <a:solidFill>
            <a:srgbClr val="FFFFFF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动作按钮: 前进或下一项 17">
            <a:hlinkClick r:id="" action="ppaction://hlinkshowjump?jump=nextslide" highlightClick="1"/>
          </p:cNvPr>
          <p:cNvSpPr/>
          <p:nvPr userDrawn="1"/>
        </p:nvSpPr>
        <p:spPr>
          <a:xfrm>
            <a:off x="9850582" y="6419123"/>
            <a:ext cx="374073" cy="347958"/>
          </a:xfrm>
          <a:prstGeom prst="actionButtonForwardNex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动作按钮: 第一张 18">
            <a:hlinkClick r:id="rId4" action="ppaction://hlinksldjump" highlightClick="1"/>
          </p:cNvPr>
          <p:cNvSpPr/>
          <p:nvPr userDrawn="1"/>
        </p:nvSpPr>
        <p:spPr>
          <a:xfrm>
            <a:off x="10474036" y="6419122"/>
            <a:ext cx="387928" cy="347958"/>
          </a:xfrm>
          <a:prstGeom prst="actionButtonHom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动作按钮: 结束 23">
            <a:hlinkClick r:id="" action="ppaction://hlinkshowjump?jump=endshow" highlightClick="1"/>
          </p:cNvPr>
          <p:cNvSpPr/>
          <p:nvPr userDrawn="1"/>
        </p:nvSpPr>
        <p:spPr>
          <a:xfrm>
            <a:off x="11111344" y="6419122"/>
            <a:ext cx="374073" cy="347957"/>
          </a:xfrm>
          <a:prstGeom prst="actionButtonEn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 userDrawn="1"/>
        </p:nvSpPr>
        <p:spPr>
          <a:xfrm>
            <a:off x="9164781" y="5945430"/>
            <a:ext cx="261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i="0" dirty="0"/>
              <a:t>后退     前进     目录      结束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9601200" y="38055"/>
            <a:ext cx="2339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有界闭域上连续函数的性质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0C021AD-68F8-49AB-801C-3651804B7A26}"/>
              </a:ext>
            </a:extLst>
          </p:cNvPr>
          <p:cNvSpPr txBox="1"/>
          <p:nvPr userDrawn="1"/>
        </p:nvSpPr>
        <p:spPr>
          <a:xfrm>
            <a:off x="235000" y="6265233"/>
            <a:ext cx="296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第十六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 </a:t>
            </a:r>
            <a:r>
              <a:rPr lang="en-US" altLang="zh-CN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多元函数的极限与连续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175503" y="24879"/>
            <a:ext cx="2110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§3 </a:t>
            </a: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二元函数的连续性</a:t>
            </a:r>
          </a:p>
        </p:txBody>
      </p:sp>
    </p:spTree>
    <p:extLst>
      <p:ext uri="{BB962C8B-B14F-4D97-AF65-F5344CB8AC3E}">
        <p14:creationId xmlns:p14="http://schemas.microsoft.com/office/powerpoint/2010/main" val="4270644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复习与思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E7B97969-A8E2-4B73-B398-A4DFFDC1468C}"/>
              </a:ext>
            </a:extLst>
          </p:cNvPr>
          <p:cNvSpPr/>
          <p:nvPr userDrawn="1"/>
        </p:nvSpPr>
        <p:spPr>
          <a:xfrm>
            <a:off x="0" y="356075"/>
            <a:ext cx="12192000" cy="5897132"/>
          </a:xfrm>
          <a:prstGeom prst="roundRect">
            <a:avLst>
              <a:gd name="adj" fmla="val 419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C0F3D4C-C17D-486A-9C9F-060F28DA698D}"/>
              </a:ext>
            </a:extLst>
          </p:cNvPr>
          <p:cNvSpPr/>
          <p:nvPr userDrawn="1"/>
        </p:nvSpPr>
        <p:spPr>
          <a:xfrm>
            <a:off x="0" y="-495300"/>
            <a:ext cx="355600" cy="35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8935135-9740-477B-812F-3B1BAA9F5E35}"/>
              </a:ext>
            </a:extLst>
          </p:cNvPr>
          <p:cNvSpPr/>
          <p:nvPr userDrawn="1"/>
        </p:nvSpPr>
        <p:spPr>
          <a:xfrm>
            <a:off x="406400" y="-495300"/>
            <a:ext cx="355600" cy="355600"/>
          </a:xfrm>
          <a:prstGeom prst="rect">
            <a:avLst/>
          </a:prstGeom>
          <a:solidFill>
            <a:srgbClr val="5E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8026803-63DB-453D-83D8-B9AC57CEEDDC}"/>
              </a:ext>
            </a:extLst>
          </p:cNvPr>
          <p:cNvSpPr/>
          <p:nvPr userDrawn="1"/>
        </p:nvSpPr>
        <p:spPr>
          <a:xfrm>
            <a:off x="812800" y="-495300"/>
            <a:ext cx="355600" cy="355600"/>
          </a:xfrm>
          <a:prstGeom prst="rect">
            <a:avLst/>
          </a:prstGeom>
          <a:solidFill>
            <a:srgbClr val="90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65FDDF-D386-454D-B55C-FBE86D38A79F}"/>
              </a:ext>
            </a:extLst>
          </p:cNvPr>
          <p:cNvSpPr/>
          <p:nvPr userDrawn="1"/>
        </p:nvSpPr>
        <p:spPr>
          <a:xfrm>
            <a:off x="1625600" y="-495300"/>
            <a:ext cx="355600" cy="35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499DB54-1F18-42C0-AFFE-11C39ED36D83}"/>
              </a:ext>
            </a:extLst>
          </p:cNvPr>
          <p:cNvSpPr/>
          <p:nvPr userDrawn="1"/>
        </p:nvSpPr>
        <p:spPr>
          <a:xfrm>
            <a:off x="1219200" y="-495300"/>
            <a:ext cx="355600" cy="355600"/>
          </a:xfrm>
          <a:prstGeom prst="rect">
            <a:avLst/>
          </a:prstGeom>
          <a:solidFill>
            <a:srgbClr val="236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 userDrawn="1"/>
        </p:nvGrpSpPr>
        <p:grpSpPr>
          <a:xfrm>
            <a:off x="172774" y="6489884"/>
            <a:ext cx="1842617" cy="426510"/>
            <a:chOff x="887883" y="6500351"/>
            <a:chExt cx="1231913" cy="28515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7" name="动作按钮: 后退或前一项 6">
            <a:hlinkClick r:id="" action="ppaction://hlinkshowjump?jump=previousslide" highlightClick="1"/>
          </p:cNvPr>
          <p:cNvSpPr/>
          <p:nvPr userDrawn="1"/>
        </p:nvSpPr>
        <p:spPr>
          <a:xfrm>
            <a:off x="9199418" y="6419122"/>
            <a:ext cx="401782" cy="347957"/>
          </a:xfrm>
          <a:prstGeom prst="actionButtonBackPrevious">
            <a:avLst/>
          </a:prstGeom>
          <a:solidFill>
            <a:srgbClr val="FFFFFF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动作按钮: 前进或下一项 17">
            <a:hlinkClick r:id="" action="ppaction://hlinkshowjump?jump=nextslide" highlightClick="1"/>
          </p:cNvPr>
          <p:cNvSpPr/>
          <p:nvPr userDrawn="1"/>
        </p:nvSpPr>
        <p:spPr>
          <a:xfrm>
            <a:off x="9850582" y="6419123"/>
            <a:ext cx="374073" cy="347958"/>
          </a:xfrm>
          <a:prstGeom prst="actionButtonForwardNex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动作按钮: 第一张 18">
            <a:hlinkClick r:id="rId4" action="ppaction://hlinksldjump" highlightClick="1"/>
          </p:cNvPr>
          <p:cNvSpPr/>
          <p:nvPr userDrawn="1"/>
        </p:nvSpPr>
        <p:spPr>
          <a:xfrm>
            <a:off x="10474036" y="6419122"/>
            <a:ext cx="387928" cy="347958"/>
          </a:xfrm>
          <a:prstGeom prst="actionButtonHom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动作按钮: 结束 23">
            <a:hlinkClick r:id="" action="ppaction://hlinkshowjump?jump=endshow" highlightClick="1"/>
          </p:cNvPr>
          <p:cNvSpPr/>
          <p:nvPr userDrawn="1"/>
        </p:nvSpPr>
        <p:spPr>
          <a:xfrm>
            <a:off x="11111344" y="6419122"/>
            <a:ext cx="374073" cy="347957"/>
          </a:xfrm>
          <a:prstGeom prst="actionButtonEnd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 userDrawn="1"/>
        </p:nvSpPr>
        <p:spPr>
          <a:xfrm>
            <a:off x="9164781" y="5945430"/>
            <a:ext cx="2618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i="0" dirty="0"/>
              <a:t>后退     前进     目录      结束</a:t>
            </a:r>
          </a:p>
        </p:txBody>
      </p:sp>
      <p:sp>
        <p:nvSpPr>
          <p:cNvPr id="20" name="矩形: 圆顶角 1">
            <a:extLst>
              <a:ext uri="{FF2B5EF4-FFF2-40B4-BE49-F238E27FC236}">
                <a16:creationId xmlns:a16="http://schemas.microsoft.com/office/drawing/2014/main" id="{59D06745-0C64-413D-97BD-F92CC0BC885A}"/>
              </a:ext>
            </a:extLst>
          </p:cNvPr>
          <p:cNvSpPr/>
          <p:nvPr userDrawn="1"/>
        </p:nvSpPr>
        <p:spPr>
          <a:xfrm rot="5400000" flipH="1">
            <a:off x="-1692553" y="3106670"/>
            <a:ext cx="4800600" cy="1443608"/>
          </a:xfrm>
          <a:prstGeom prst="round2SameRect">
            <a:avLst/>
          </a:prstGeom>
          <a:solidFill>
            <a:srgbClr val="5EC4DD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4CA68A2-B6C2-45AB-975A-05E55EAB7277}"/>
              </a:ext>
            </a:extLst>
          </p:cNvPr>
          <p:cNvGrpSpPr/>
          <p:nvPr userDrawn="1"/>
        </p:nvGrpSpPr>
        <p:grpSpPr>
          <a:xfrm>
            <a:off x="1296317" y="1882918"/>
            <a:ext cx="301040" cy="4216400"/>
            <a:chOff x="340921" y="1677018"/>
            <a:chExt cx="301040" cy="4216400"/>
          </a:xfrm>
        </p:grpSpPr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04EBCF10-E65A-41A3-AB2D-4B8867EAE844}"/>
                </a:ext>
              </a:extLst>
            </p:cNvPr>
            <p:cNvCxnSpPr/>
            <p:nvPr/>
          </p:nvCxnSpPr>
          <p:spPr>
            <a:xfrm>
              <a:off x="488950" y="1677018"/>
              <a:ext cx="0" cy="42164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等腰三角形 22">
              <a:extLst>
                <a:ext uri="{FF2B5EF4-FFF2-40B4-BE49-F238E27FC236}">
                  <a16:creationId xmlns:a16="http://schemas.microsoft.com/office/drawing/2014/main" id="{C057DEB0-F830-43C1-B97F-5648908CFF70}"/>
                </a:ext>
              </a:extLst>
            </p:cNvPr>
            <p:cNvSpPr/>
            <p:nvPr/>
          </p:nvSpPr>
          <p:spPr>
            <a:xfrm flipV="1">
              <a:off x="340921" y="3169483"/>
              <a:ext cx="301040" cy="259517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等腰三角形 25">
              <a:extLst>
                <a:ext uri="{FF2B5EF4-FFF2-40B4-BE49-F238E27FC236}">
                  <a16:creationId xmlns:a16="http://schemas.microsoft.com/office/drawing/2014/main" id="{38F2D857-D74F-4476-BEC0-A6059A7551A0}"/>
                </a:ext>
              </a:extLst>
            </p:cNvPr>
            <p:cNvSpPr/>
            <p:nvPr/>
          </p:nvSpPr>
          <p:spPr>
            <a:xfrm flipV="1">
              <a:off x="360058" y="3545544"/>
              <a:ext cx="255768" cy="241822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:a16="http://schemas.microsoft.com/office/drawing/2014/main" id="{F855BFC7-3B65-4978-AD62-819ADC2CFE07}"/>
                </a:ext>
              </a:extLst>
            </p:cNvPr>
            <p:cNvSpPr/>
            <p:nvPr/>
          </p:nvSpPr>
          <p:spPr>
            <a:xfrm flipV="1">
              <a:off x="363556" y="3918268"/>
              <a:ext cx="255769" cy="220490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66EB66AA-1963-4861-8FD1-3CB0CE712F55}"/>
              </a:ext>
            </a:extLst>
          </p:cNvPr>
          <p:cNvSpPr txBox="1"/>
          <p:nvPr userDrawn="1"/>
        </p:nvSpPr>
        <p:spPr>
          <a:xfrm>
            <a:off x="106456" y="1781674"/>
            <a:ext cx="1107996" cy="39395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zh-CN" altLang="en-US" sz="6000" b="1" i="1" dirty="0">
                <a:gradFill>
                  <a:gsLst>
                    <a:gs pos="27000">
                      <a:srgbClr val="4472C4"/>
                    </a:gs>
                    <a:gs pos="0">
                      <a:schemeClr val="bg1"/>
                    </a:gs>
                    <a:gs pos="52000">
                      <a:srgbClr val="90AADC"/>
                    </a:gs>
                    <a:gs pos="92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atin typeface="Avenir Black Oblique" panose="02000503020000020003" pitchFamily="2" charset="0"/>
              </a:rPr>
              <a:t>复习与思考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BC4A7FE-1DE1-4369-9F66-A30CD1E67466}"/>
              </a:ext>
            </a:extLst>
          </p:cNvPr>
          <p:cNvSpPr txBox="1"/>
          <p:nvPr userDrawn="1"/>
        </p:nvSpPr>
        <p:spPr>
          <a:xfrm>
            <a:off x="933616" y="385960"/>
            <a:ext cx="838121" cy="1548490"/>
          </a:xfrm>
          <a:custGeom>
            <a:avLst/>
            <a:gdLst/>
            <a:ahLst/>
            <a:cxnLst/>
            <a:rect l="l" t="t" r="r" b="b"/>
            <a:pathLst>
              <a:path w="741090" h="1369219">
                <a:moveTo>
                  <a:pt x="289248" y="1083394"/>
                </a:moveTo>
                <a:cubicBezTo>
                  <a:pt x="332606" y="1083394"/>
                  <a:pt x="369689" y="1097372"/>
                  <a:pt x="400497" y="1125327"/>
                </a:cubicBezTo>
                <a:cubicBezTo>
                  <a:pt x="431304" y="1153282"/>
                  <a:pt x="446708" y="1187227"/>
                  <a:pt x="446708" y="1227162"/>
                </a:cubicBezTo>
                <a:cubicBezTo>
                  <a:pt x="446708" y="1265957"/>
                  <a:pt x="431304" y="1299331"/>
                  <a:pt x="400497" y="1327286"/>
                </a:cubicBezTo>
                <a:cubicBezTo>
                  <a:pt x="369689" y="1355241"/>
                  <a:pt x="332606" y="1369219"/>
                  <a:pt x="289248" y="1369219"/>
                </a:cubicBezTo>
                <a:cubicBezTo>
                  <a:pt x="245318" y="1369219"/>
                  <a:pt x="208235" y="1355099"/>
                  <a:pt x="177999" y="1326859"/>
                </a:cubicBezTo>
                <a:cubicBezTo>
                  <a:pt x="147762" y="1298618"/>
                  <a:pt x="132643" y="1265386"/>
                  <a:pt x="132643" y="1227162"/>
                </a:cubicBezTo>
                <a:cubicBezTo>
                  <a:pt x="132643" y="1187797"/>
                  <a:pt x="147762" y="1153995"/>
                  <a:pt x="177999" y="1125754"/>
                </a:cubicBezTo>
                <a:cubicBezTo>
                  <a:pt x="208235" y="1097514"/>
                  <a:pt x="245318" y="1083394"/>
                  <a:pt x="289248" y="1083394"/>
                </a:cubicBezTo>
                <a:close/>
                <a:moveTo>
                  <a:pt x="327757" y="0"/>
                </a:moveTo>
                <a:cubicBezTo>
                  <a:pt x="458403" y="0"/>
                  <a:pt x="559953" y="29952"/>
                  <a:pt x="632408" y="89855"/>
                </a:cubicBezTo>
                <a:cubicBezTo>
                  <a:pt x="704863" y="149758"/>
                  <a:pt x="741090" y="230770"/>
                  <a:pt x="741090" y="332891"/>
                </a:cubicBezTo>
                <a:cubicBezTo>
                  <a:pt x="741090" y="398500"/>
                  <a:pt x="726257" y="458974"/>
                  <a:pt x="696590" y="514313"/>
                </a:cubicBezTo>
                <a:cubicBezTo>
                  <a:pt x="666924" y="569652"/>
                  <a:pt x="615863" y="626703"/>
                  <a:pt x="543409" y="685465"/>
                </a:cubicBezTo>
                <a:cubicBezTo>
                  <a:pt x="482365" y="733958"/>
                  <a:pt x="443427" y="772040"/>
                  <a:pt x="426597" y="799709"/>
                </a:cubicBezTo>
                <a:cubicBezTo>
                  <a:pt x="409767" y="827379"/>
                  <a:pt x="401352" y="860611"/>
                  <a:pt x="401352" y="899405"/>
                </a:cubicBezTo>
                <a:lnTo>
                  <a:pt x="401352" y="958453"/>
                </a:lnTo>
                <a:lnTo>
                  <a:pt x="175431" y="958453"/>
                </a:lnTo>
                <a:lnTo>
                  <a:pt x="175431" y="878011"/>
                </a:lnTo>
                <a:cubicBezTo>
                  <a:pt x="175431" y="816967"/>
                  <a:pt x="186556" y="764908"/>
                  <a:pt x="208806" y="721835"/>
                </a:cubicBezTo>
                <a:cubicBezTo>
                  <a:pt x="231056" y="678762"/>
                  <a:pt x="268424" y="635546"/>
                  <a:pt x="320911" y="592187"/>
                </a:cubicBezTo>
                <a:cubicBezTo>
                  <a:pt x="381385" y="542553"/>
                  <a:pt x="421605" y="501904"/>
                  <a:pt x="441573" y="470241"/>
                </a:cubicBezTo>
                <a:cubicBezTo>
                  <a:pt x="461541" y="438578"/>
                  <a:pt x="471525" y="404490"/>
                  <a:pt x="471525" y="367977"/>
                </a:cubicBezTo>
                <a:cubicBezTo>
                  <a:pt x="471525" y="325760"/>
                  <a:pt x="456692" y="292100"/>
                  <a:pt x="427025" y="266998"/>
                </a:cubicBezTo>
                <a:cubicBezTo>
                  <a:pt x="397359" y="241895"/>
                  <a:pt x="354856" y="229344"/>
                  <a:pt x="299517" y="229344"/>
                </a:cubicBezTo>
                <a:cubicBezTo>
                  <a:pt x="192261" y="229344"/>
                  <a:pt x="92422" y="269280"/>
                  <a:pt x="0" y="349151"/>
                </a:cubicBezTo>
                <a:lnTo>
                  <a:pt x="0" y="85576"/>
                </a:lnTo>
                <a:cubicBezTo>
                  <a:pt x="102121" y="28525"/>
                  <a:pt x="211373" y="0"/>
                  <a:pt x="327757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  <a:alpha val="51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13800" b="1" dirty="0">
              <a:solidFill>
                <a:srgbClr val="5EC4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0C021AD-68F8-49AB-801C-3651804B7A26}"/>
              </a:ext>
            </a:extLst>
          </p:cNvPr>
          <p:cNvSpPr txBox="1"/>
          <p:nvPr userDrawn="1"/>
        </p:nvSpPr>
        <p:spPr>
          <a:xfrm>
            <a:off x="235000" y="6265233"/>
            <a:ext cx="296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1" i="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第十六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 </a:t>
            </a:r>
            <a:r>
              <a:rPr lang="en-US" altLang="zh-CN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 </a:t>
            </a:r>
            <a:r>
              <a:rPr lang="zh-CN" altLang="en-US" sz="1400" b="1" i="0" kern="120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多元函数的极限与连续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6CE8E48-CC8C-4990-B5A7-32706CD8F310}"/>
              </a:ext>
            </a:extLst>
          </p:cNvPr>
          <p:cNvSpPr txBox="1"/>
          <p:nvPr userDrawn="1"/>
        </p:nvSpPr>
        <p:spPr>
          <a:xfrm>
            <a:off x="175503" y="24879"/>
            <a:ext cx="2110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§3 </a:t>
            </a:r>
            <a:r>
              <a:rPr lang="zh-CN" altLang="en-US" sz="1400" b="1" i="0" kern="120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二元函数的连续性</a:t>
            </a:r>
          </a:p>
        </p:txBody>
      </p:sp>
    </p:spTree>
    <p:extLst>
      <p:ext uri="{BB962C8B-B14F-4D97-AF65-F5344CB8AC3E}">
        <p14:creationId xmlns:p14="http://schemas.microsoft.com/office/powerpoint/2010/main" val="179437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0" grpId="0"/>
      <p:bldP spid="31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E5B60B9-E806-4057-8192-2AA241286F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29000">
                <a:srgbClr val="5EC4DD"/>
              </a:gs>
              <a:gs pos="74000">
                <a:schemeClr val="accent1">
                  <a:lumMod val="40000"/>
                  <a:lumOff val="60000"/>
                </a:schemeClr>
              </a:gs>
              <a:gs pos="98000">
                <a:schemeClr val="accent1">
                  <a:lumMod val="60000"/>
                  <a:lumOff val="40000"/>
                </a:schemeClr>
              </a:gs>
            </a:gsLst>
            <a:lin ang="189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799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70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slide" Target="slide1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0.wmf"/><Relationship Id="rId18" Type="http://schemas.openxmlformats.org/officeDocument/2006/relationships/oleObject" Target="../embeddings/oleObject8.bin"/><Relationship Id="rId3" Type="http://schemas.openxmlformats.org/officeDocument/2006/relationships/image" Target="../media/image14.png"/><Relationship Id="rId7" Type="http://schemas.openxmlformats.org/officeDocument/2006/relationships/image" Target="../media/image7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2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oleObject" Target="../embeddings/oleObject17.bin"/><Relationship Id="rId3" Type="http://schemas.openxmlformats.org/officeDocument/2006/relationships/oleObject" Target="../embeddings/oleObject9.bin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4.bin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2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2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4.wmf"/><Relationship Id="rId9" Type="http://schemas.openxmlformats.org/officeDocument/2006/relationships/oleObject" Target="../embeddings/oleObject27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oleObject" Target="../embeddings/oleObject33.bin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31.wmf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33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32.bin"/><Relationship Id="rId5" Type="http://schemas.openxmlformats.org/officeDocument/2006/relationships/oleObject" Target="../embeddings/oleObject29.bin"/><Relationship Id="rId15" Type="http://schemas.openxmlformats.org/officeDocument/2006/relationships/oleObject" Target="../embeddings/oleObject34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31.bin"/><Relationship Id="rId14" Type="http://schemas.openxmlformats.org/officeDocument/2006/relationships/image" Target="../media/image3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40.bin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3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15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3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oleObject" Target="../embeddings/oleObject46.bin"/><Relationship Id="rId18" Type="http://schemas.openxmlformats.org/officeDocument/2006/relationships/image" Target="../media/image45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42.wmf"/><Relationship Id="rId17" Type="http://schemas.openxmlformats.org/officeDocument/2006/relationships/oleObject" Target="../embeddings/oleObject48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44.wmf"/><Relationship Id="rId20" Type="http://schemas.openxmlformats.org/officeDocument/2006/relationships/image" Target="../media/image46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2.bin"/><Relationship Id="rId15" Type="http://schemas.openxmlformats.org/officeDocument/2006/relationships/oleObject" Target="../embeddings/oleObject47.bin"/><Relationship Id="rId10" Type="http://schemas.openxmlformats.org/officeDocument/2006/relationships/image" Target="../media/image41.wmf"/><Relationship Id="rId19" Type="http://schemas.openxmlformats.org/officeDocument/2006/relationships/oleObject" Target="../embeddings/oleObject49.bin"/><Relationship Id="rId4" Type="http://schemas.openxmlformats.org/officeDocument/2006/relationships/image" Target="../media/image38.wmf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4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51.bin"/><Relationship Id="rId10" Type="http://schemas.openxmlformats.org/officeDocument/2006/relationships/image" Target="../media/image48.wmf"/><Relationship Id="rId4" Type="http://schemas.openxmlformats.org/officeDocument/2006/relationships/image" Target="../media/image47.wmf"/><Relationship Id="rId9" Type="http://schemas.openxmlformats.org/officeDocument/2006/relationships/oleObject" Target="../embeddings/oleObject53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13" Type="http://schemas.openxmlformats.org/officeDocument/2006/relationships/image" Target="../media/image53.wmf"/><Relationship Id="rId18" Type="http://schemas.openxmlformats.org/officeDocument/2006/relationships/oleObject" Target="../embeddings/oleObject61.bin"/><Relationship Id="rId3" Type="http://schemas.openxmlformats.org/officeDocument/2006/relationships/image" Target="../media/image58.png"/><Relationship Id="rId21" Type="http://schemas.openxmlformats.org/officeDocument/2006/relationships/image" Target="../media/image57.wmf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58.bin"/><Relationship Id="rId17" Type="http://schemas.openxmlformats.org/officeDocument/2006/relationships/image" Target="../media/image55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60.bin"/><Relationship Id="rId20" Type="http://schemas.openxmlformats.org/officeDocument/2006/relationships/oleObject" Target="../embeddings/oleObject62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5.bin"/><Relationship Id="rId11" Type="http://schemas.openxmlformats.org/officeDocument/2006/relationships/image" Target="../media/image52.wmf"/><Relationship Id="rId5" Type="http://schemas.openxmlformats.org/officeDocument/2006/relationships/image" Target="../media/image49.wmf"/><Relationship Id="rId15" Type="http://schemas.openxmlformats.org/officeDocument/2006/relationships/image" Target="../media/image54.wmf"/><Relationship Id="rId23" Type="http://schemas.openxmlformats.org/officeDocument/2006/relationships/image" Target="../media/image15.wmf"/><Relationship Id="rId10" Type="http://schemas.openxmlformats.org/officeDocument/2006/relationships/oleObject" Target="../embeddings/oleObject57.bin"/><Relationship Id="rId19" Type="http://schemas.openxmlformats.org/officeDocument/2006/relationships/image" Target="../media/image56.wmf"/><Relationship Id="rId4" Type="http://schemas.openxmlformats.org/officeDocument/2006/relationships/oleObject" Target="../embeddings/oleObject54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59.bin"/><Relationship Id="rId22" Type="http://schemas.openxmlformats.org/officeDocument/2006/relationships/oleObject" Target="../embeddings/oleObject6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69.bin"/><Relationship Id="rId18" Type="http://schemas.openxmlformats.org/officeDocument/2006/relationships/image" Target="../media/image66.wmf"/><Relationship Id="rId3" Type="http://schemas.openxmlformats.org/officeDocument/2006/relationships/oleObject" Target="../embeddings/oleObject64.bin"/><Relationship Id="rId21" Type="http://schemas.openxmlformats.org/officeDocument/2006/relationships/oleObject" Target="../embeddings/oleObject73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3.wmf"/><Relationship Id="rId17" Type="http://schemas.openxmlformats.org/officeDocument/2006/relationships/oleObject" Target="../embeddings/oleObject71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65.wmf"/><Relationship Id="rId20" Type="http://schemas.openxmlformats.org/officeDocument/2006/relationships/image" Target="../media/image57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68.bin"/><Relationship Id="rId24" Type="http://schemas.openxmlformats.org/officeDocument/2006/relationships/image" Target="../media/image54.wmf"/><Relationship Id="rId5" Type="http://schemas.openxmlformats.org/officeDocument/2006/relationships/oleObject" Target="../embeddings/oleObject65.bin"/><Relationship Id="rId15" Type="http://schemas.openxmlformats.org/officeDocument/2006/relationships/oleObject" Target="../embeddings/oleObject70.bin"/><Relationship Id="rId23" Type="http://schemas.openxmlformats.org/officeDocument/2006/relationships/oleObject" Target="../embeddings/oleObject74.bin"/><Relationship Id="rId10" Type="http://schemas.openxmlformats.org/officeDocument/2006/relationships/image" Target="../media/image62.wmf"/><Relationship Id="rId19" Type="http://schemas.openxmlformats.org/officeDocument/2006/relationships/oleObject" Target="../embeddings/oleObject72.bin"/><Relationship Id="rId4" Type="http://schemas.openxmlformats.org/officeDocument/2006/relationships/image" Target="../media/image59.wmf"/><Relationship Id="rId9" Type="http://schemas.openxmlformats.org/officeDocument/2006/relationships/oleObject" Target="../embeddings/oleObject67.bin"/><Relationship Id="rId14" Type="http://schemas.openxmlformats.org/officeDocument/2006/relationships/image" Target="../media/image64.wmf"/><Relationship Id="rId22" Type="http://schemas.openxmlformats.org/officeDocument/2006/relationships/image" Target="../media/image53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3" Type="http://schemas.openxmlformats.org/officeDocument/2006/relationships/image" Target="../media/image58.png"/><Relationship Id="rId7" Type="http://schemas.openxmlformats.org/officeDocument/2006/relationships/image" Target="../media/image68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76.bin"/><Relationship Id="rId11" Type="http://schemas.openxmlformats.org/officeDocument/2006/relationships/image" Target="../media/image70.wmf"/><Relationship Id="rId5" Type="http://schemas.openxmlformats.org/officeDocument/2006/relationships/image" Target="../media/image67.wmf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5.bin"/><Relationship Id="rId9" Type="http://schemas.openxmlformats.org/officeDocument/2006/relationships/image" Target="../media/image69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13" Type="http://schemas.openxmlformats.org/officeDocument/2006/relationships/image" Target="../media/image15.wmf"/><Relationship Id="rId18" Type="http://schemas.openxmlformats.org/officeDocument/2006/relationships/oleObject" Target="../embeddings/oleObject87.bin"/><Relationship Id="rId3" Type="http://schemas.openxmlformats.org/officeDocument/2006/relationships/oleObject" Target="../embeddings/oleObject79.bin"/><Relationship Id="rId21" Type="http://schemas.openxmlformats.org/officeDocument/2006/relationships/image" Target="../media/image77.wmf"/><Relationship Id="rId7" Type="http://schemas.openxmlformats.org/officeDocument/2006/relationships/oleObject" Target="../embeddings/oleObject81.bin"/><Relationship Id="rId12" Type="http://schemas.openxmlformats.org/officeDocument/2006/relationships/oleObject" Target="../embeddings/oleObject84.bin"/><Relationship Id="rId17" Type="http://schemas.openxmlformats.org/officeDocument/2006/relationships/image" Target="../media/image76.wmf"/><Relationship Id="rId25" Type="http://schemas.openxmlformats.org/officeDocument/2006/relationships/image" Target="../media/image79.wmf"/><Relationship Id="rId2" Type="http://schemas.openxmlformats.org/officeDocument/2006/relationships/slideLayout" Target="../slideLayouts/slideLayout5.xml"/><Relationship Id="rId16" Type="http://schemas.openxmlformats.org/officeDocument/2006/relationships/oleObject" Target="../embeddings/oleObject86.bin"/><Relationship Id="rId20" Type="http://schemas.openxmlformats.org/officeDocument/2006/relationships/oleObject" Target="../embeddings/oleObject88.bin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2.wmf"/><Relationship Id="rId11" Type="http://schemas.openxmlformats.org/officeDocument/2006/relationships/image" Target="../media/image74.wmf"/><Relationship Id="rId24" Type="http://schemas.openxmlformats.org/officeDocument/2006/relationships/oleObject" Target="../embeddings/oleObject90.bin"/><Relationship Id="rId5" Type="http://schemas.openxmlformats.org/officeDocument/2006/relationships/oleObject" Target="../embeddings/oleObject80.bin"/><Relationship Id="rId15" Type="http://schemas.openxmlformats.org/officeDocument/2006/relationships/image" Target="../media/image75.wmf"/><Relationship Id="rId23" Type="http://schemas.openxmlformats.org/officeDocument/2006/relationships/image" Target="../media/image78.wmf"/><Relationship Id="rId10" Type="http://schemas.openxmlformats.org/officeDocument/2006/relationships/oleObject" Target="../embeddings/oleObject83.bin"/><Relationship Id="rId19" Type="http://schemas.openxmlformats.org/officeDocument/2006/relationships/image" Target="../media/image67.wmf"/><Relationship Id="rId4" Type="http://schemas.openxmlformats.org/officeDocument/2006/relationships/image" Target="../media/image71.wmf"/><Relationship Id="rId9" Type="http://schemas.openxmlformats.org/officeDocument/2006/relationships/image" Target="../media/image73.wmf"/><Relationship Id="rId14" Type="http://schemas.openxmlformats.org/officeDocument/2006/relationships/oleObject" Target="../embeddings/oleObject85.bin"/><Relationship Id="rId22" Type="http://schemas.openxmlformats.org/officeDocument/2006/relationships/oleObject" Target="../embeddings/oleObject8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81.wmf"/><Relationship Id="rId11" Type="http://schemas.openxmlformats.org/officeDocument/2006/relationships/image" Target="../media/image85.png"/><Relationship Id="rId5" Type="http://schemas.openxmlformats.org/officeDocument/2006/relationships/oleObject" Target="../embeddings/oleObject92.bin"/><Relationship Id="rId10" Type="http://schemas.openxmlformats.org/officeDocument/2006/relationships/image" Target="../media/image84.png"/><Relationship Id="rId4" Type="http://schemas.openxmlformats.org/officeDocument/2006/relationships/image" Target="../media/image80.wmf"/><Relationship Id="rId9" Type="http://schemas.openxmlformats.org/officeDocument/2006/relationships/image" Target="../media/image8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.bin"/><Relationship Id="rId13" Type="http://schemas.openxmlformats.org/officeDocument/2006/relationships/image" Target="../media/image90.wmf"/><Relationship Id="rId18" Type="http://schemas.openxmlformats.org/officeDocument/2006/relationships/oleObject" Target="../embeddings/oleObject101.bin"/><Relationship Id="rId26" Type="http://schemas.openxmlformats.org/officeDocument/2006/relationships/oleObject" Target="../embeddings/oleObject105.bin"/><Relationship Id="rId3" Type="http://schemas.openxmlformats.org/officeDocument/2006/relationships/image" Target="../media/image58.png"/><Relationship Id="rId21" Type="http://schemas.openxmlformats.org/officeDocument/2006/relationships/image" Target="../media/image93.wmf"/><Relationship Id="rId7" Type="http://schemas.openxmlformats.org/officeDocument/2006/relationships/image" Target="../media/image87.wmf"/><Relationship Id="rId12" Type="http://schemas.openxmlformats.org/officeDocument/2006/relationships/oleObject" Target="../embeddings/oleObject98.bin"/><Relationship Id="rId17" Type="http://schemas.openxmlformats.org/officeDocument/2006/relationships/image" Target="../media/image91.wmf"/><Relationship Id="rId25" Type="http://schemas.openxmlformats.org/officeDocument/2006/relationships/image" Target="../media/image95.wmf"/><Relationship Id="rId2" Type="http://schemas.openxmlformats.org/officeDocument/2006/relationships/slideLayout" Target="../slideLayouts/slideLayout5.xml"/><Relationship Id="rId16" Type="http://schemas.openxmlformats.org/officeDocument/2006/relationships/oleObject" Target="../embeddings/oleObject100.bin"/><Relationship Id="rId20" Type="http://schemas.openxmlformats.org/officeDocument/2006/relationships/oleObject" Target="../embeddings/oleObject102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95.bin"/><Relationship Id="rId11" Type="http://schemas.openxmlformats.org/officeDocument/2006/relationships/image" Target="../media/image89.wmf"/><Relationship Id="rId24" Type="http://schemas.openxmlformats.org/officeDocument/2006/relationships/oleObject" Target="../embeddings/oleObject104.bin"/><Relationship Id="rId5" Type="http://schemas.openxmlformats.org/officeDocument/2006/relationships/image" Target="../media/image86.wmf"/><Relationship Id="rId15" Type="http://schemas.openxmlformats.org/officeDocument/2006/relationships/image" Target="../media/image70.wmf"/><Relationship Id="rId23" Type="http://schemas.openxmlformats.org/officeDocument/2006/relationships/image" Target="../media/image94.wmf"/><Relationship Id="rId10" Type="http://schemas.openxmlformats.org/officeDocument/2006/relationships/oleObject" Target="../embeddings/oleObject97.bin"/><Relationship Id="rId19" Type="http://schemas.openxmlformats.org/officeDocument/2006/relationships/image" Target="../media/image92.wmf"/><Relationship Id="rId4" Type="http://schemas.openxmlformats.org/officeDocument/2006/relationships/oleObject" Target="../embeddings/oleObject94.bin"/><Relationship Id="rId9" Type="http://schemas.openxmlformats.org/officeDocument/2006/relationships/image" Target="../media/image88.wmf"/><Relationship Id="rId14" Type="http://schemas.openxmlformats.org/officeDocument/2006/relationships/oleObject" Target="../embeddings/oleObject99.bin"/><Relationship Id="rId22" Type="http://schemas.openxmlformats.org/officeDocument/2006/relationships/oleObject" Target="../embeddings/oleObject103.bin"/><Relationship Id="rId27" Type="http://schemas.openxmlformats.org/officeDocument/2006/relationships/image" Target="../media/image96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wmf"/><Relationship Id="rId13" Type="http://schemas.openxmlformats.org/officeDocument/2006/relationships/oleObject" Target="../embeddings/oleObject111.bin"/><Relationship Id="rId18" Type="http://schemas.openxmlformats.org/officeDocument/2006/relationships/image" Target="../media/image104.wmf"/><Relationship Id="rId3" Type="http://schemas.openxmlformats.org/officeDocument/2006/relationships/oleObject" Target="../embeddings/oleObject106.bin"/><Relationship Id="rId21" Type="http://schemas.openxmlformats.org/officeDocument/2006/relationships/oleObject" Target="../embeddings/oleObject115.bin"/><Relationship Id="rId7" Type="http://schemas.openxmlformats.org/officeDocument/2006/relationships/oleObject" Target="../embeddings/oleObject108.bin"/><Relationship Id="rId12" Type="http://schemas.openxmlformats.org/officeDocument/2006/relationships/image" Target="../media/image101.wmf"/><Relationship Id="rId17" Type="http://schemas.openxmlformats.org/officeDocument/2006/relationships/oleObject" Target="../embeddings/oleObject113.bin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103.wmf"/><Relationship Id="rId20" Type="http://schemas.openxmlformats.org/officeDocument/2006/relationships/image" Target="../media/image105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98.wmf"/><Relationship Id="rId11" Type="http://schemas.openxmlformats.org/officeDocument/2006/relationships/oleObject" Target="../embeddings/oleObject110.bin"/><Relationship Id="rId24" Type="http://schemas.openxmlformats.org/officeDocument/2006/relationships/image" Target="../media/image107.wmf"/><Relationship Id="rId5" Type="http://schemas.openxmlformats.org/officeDocument/2006/relationships/oleObject" Target="../embeddings/oleObject107.bin"/><Relationship Id="rId15" Type="http://schemas.openxmlformats.org/officeDocument/2006/relationships/oleObject" Target="../embeddings/oleObject112.bin"/><Relationship Id="rId23" Type="http://schemas.openxmlformats.org/officeDocument/2006/relationships/oleObject" Target="../embeddings/oleObject116.bin"/><Relationship Id="rId10" Type="http://schemas.openxmlformats.org/officeDocument/2006/relationships/image" Target="../media/image100.wmf"/><Relationship Id="rId19" Type="http://schemas.openxmlformats.org/officeDocument/2006/relationships/oleObject" Target="../embeddings/oleObject114.bin"/><Relationship Id="rId4" Type="http://schemas.openxmlformats.org/officeDocument/2006/relationships/image" Target="../media/image97.wmf"/><Relationship Id="rId9" Type="http://schemas.openxmlformats.org/officeDocument/2006/relationships/oleObject" Target="../embeddings/oleObject109.bin"/><Relationship Id="rId14" Type="http://schemas.openxmlformats.org/officeDocument/2006/relationships/image" Target="../media/image102.wmf"/><Relationship Id="rId22" Type="http://schemas.openxmlformats.org/officeDocument/2006/relationships/image" Target="../media/image10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9.bin"/><Relationship Id="rId13" Type="http://schemas.openxmlformats.org/officeDocument/2006/relationships/image" Target="../media/image112.wmf"/><Relationship Id="rId18" Type="http://schemas.openxmlformats.org/officeDocument/2006/relationships/oleObject" Target="../embeddings/oleObject124.bin"/><Relationship Id="rId3" Type="http://schemas.openxmlformats.org/officeDocument/2006/relationships/image" Target="../media/image58.png"/><Relationship Id="rId21" Type="http://schemas.openxmlformats.org/officeDocument/2006/relationships/image" Target="../media/image70.wmf"/><Relationship Id="rId7" Type="http://schemas.openxmlformats.org/officeDocument/2006/relationships/image" Target="../media/image109.wmf"/><Relationship Id="rId12" Type="http://schemas.openxmlformats.org/officeDocument/2006/relationships/oleObject" Target="../embeddings/oleObject121.bin"/><Relationship Id="rId17" Type="http://schemas.openxmlformats.org/officeDocument/2006/relationships/image" Target="../media/image114.wmf"/><Relationship Id="rId25" Type="http://schemas.openxmlformats.org/officeDocument/2006/relationships/image" Target="../media/image117.wmf"/><Relationship Id="rId2" Type="http://schemas.openxmlformats.org/officeDocument/2006/relationships/slideLayout" Target="../slideLayouts/slideLayout5.xml"/><Relationship Id="rId16" Type="http://schemas.openxmlformats.org/officeDocument/2006/relationships/oleObject" Target="../embeddings/oleObject123.bin"/><Relationship Id="rId20" Type="http://schemas.openxmlformats.org/officeDocument/2006/relationships/oleObject" Target="../embeddings/oleObject125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18.bin"/><Relationship Id="rId11" Type="http://schemas.openxmlformats.org/officeDocument/2006/relationships/image" Target="../media/image111.wmf"/><Relationship Id="rId24" Type="http://schemas.openxmlformats.org/officeDocument/2006/relationships/oleObject" Target="../embeddings/oleObject127.bin"/><Relationship Id="rId5" Type="http://schemas.openxmlformats.org/officeDocument/2006/relationships/image" Target="../media/image108.wmf"/><Relationship Id="rId15" Type="http://schemas.openxmlformats.org/officeDocument/2006/relationships/image" Target="../media/image113.wmf"/><Relationship Id="rId23" Type="http://schemas.openxmlformats.org/officeDocument/2006/relationships/image" Target="../media/image116.wmf"/><Relationship Id="rId10" Type="http://schemas.openxmlformats.org/officeDocument/2006/relationships/oleObject" Target="../embeddings/oleObject120.bin"/><Relationship Id="rId19" Type="http://schemas.openxmlformats.org/officeDocument/2006/relationships/image" Target="../media/image115.wmf"/><Relationship Id="rId4" Type="http://schemas.openxmlformats.org/officeDocument/2006/relationships/oleObject" Target="../embeddings/oleObject117.bin"/><Relationship Id="rId9" Type="http://schemas.openxmlformats.org/officeDocument/2006/relationships/image" Target="../media/image110.wmf"/><Relationship Id="rId14" Type="http://schemas.openxmlformats.org/officeDocument/2006/relationships/oleObject" Target="../embeddings/oleObject122.bin"/><Relationship Id="rId22" Type="http://schemas.openxmlformats.org/officeDocument/2006/relationships/oleObject" Target="../embeddings/oleObject126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wmf"/><Relationship Id="rId3" Type="http://schemas.openxmlformats.org/officeDocument/2006/relationships/image" Target="../media/image119.wmf"/><Relationship Id="rId7" Type="http://schemas.openxmlformats.org/officeDocument/2006/relationships/image" Target="../media/image123.wmf"/><Relationship Id="rId2" Type="http://schemas.openxmlformats.org/officeDocument/2006/relationships/image" Target="../media/image118.w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2.wmf"/><Relationship Id="rId5" Type="http://schemas.openxmlformats.org/officeDocument/2006/relationships/image" Target="../media/image121.wmf"/><Relationship Id="rId4" Type="http://schemas.openxmlformats.org/officeDocument/2006/relationships/image" Target="../media/image120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wmf"/><Relationship Id="rId3" Type="http://schemas.openxmlformats.org/officeDocument/2006/relationships/oleObject" Target="../embeddings/oleObject128.bin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26.wmf"/><Relationship Id="rId5" Type="http://schemas.openxmlformats.org/officeDocument/2006/relationships/oleObject" Target="../embeddings/oleObject129.bin"/><Relationship Id="rId4" Type="http://schemas.openxmlformats.org/officeDocument/2006/relationships/image" Target="../media/image125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3" Type="http://schemas.openxmlformats.org/officeDocument/2006/relationships/oleObject" Target="../embeddings/oleObject131.bin"/><Relationship Id="rId7" Type="http://schemas.openxmlformats.org/officeDocument/2006/relationships/oleObject" Target="../embeddings/oleObject133.bin"/><Relationship Id="rId12" Type="http://schemas.openxmlformats.org/officeDocument/2006/relationships/image" Target="../media/image132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29.wmf"/><Relationship Id="rId11" Type="http://schemas.openxmlformats.org/officeDocument/2006/relationships/oleObject" Target="../embeddings/oleObject135.bin"/><Relationship Id="rId5" Type="http://schemas.openxmlformats.org/officeDocument/2006/relationships/oleObject" Target="../embeddings/oleObject132.bin"/><Relationship Id="rId10" Type="http://schemas.openxmlformats.org/officeDocument/2006/relationships/image" Target="../media/image131.wmf"/><Relationship Id="rId4" Type="http://schemas.openxmlformats.org/officeDocument/2006/relationships/image" Target="../media/image128.wmf"/><Relationship Id="rId9" Type="http://schemas.openxmlformats.org/officeDocument/2006/relationships/oleObject" Target="../embeddings/oleObject134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wmf"/><Relationship Id="rId3" Type="http://schemas.openxmlformats.org/officeDocument/2006/relationships/oleObject" Target="../embeddings/oleObject136.bin"/><Relationship Id="rId7" Type="http://schemas.openxmlformats.org/officeDocument/2006/relationships/oleObject" Target="../embeddings/oleObject138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34.wmf"/><Relationship Id="rId5" Type="http://schemas.openxmlformats.org/officeDocument/2006/relationships/oleObject" Target="../embeddings/oleObject137.bin"/><Relationship Id="rId10" Type="http://schemas.openxmlformats.org/officeDocument/2006/relationships/image" Target="../media/image136.wmf"/><Relationship Id="rId4" Type="http://schemas.openxmlformats.org/officeDocument/2006/relationships/image" Target="../media/image133.wmf"/><Relationship Id="rId9" Type="http://schemas.openxmlformats.org/officeDocument/2006/relationships/oleObject" Target="../embeddings/oleObject139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wmf"/><Relationship Id="rId13" Type="http://schemas.openxmlformats.org/officeDocument/2006/relationships/oleObject" Target="../embeddings/oleObject145.bin"/><Relationship Id="rId18" Type="http://schemas.openxmlformats.org/officeDocument/2006/relationships/image" Target="../media/image144.wmf"/><Relationship Id="rId3" Type="http://schemas.openxmlformats.org/officeDocument/2006/relationships/oleObject" Target="../embeddings/oleObject140.bin"/><Relationship Id="rId21" Type="http://schemas.openxmlformats.org/officeDocument/2006/relationships/oleObject" Target="../embeddings/oleObject149.bin"/><Relationship Id="rId7" Type="http://schemas.openxmlformats.org/officeDocument/2006/relationships/oleObject" Target="../embeddings/oleObject142.bin"/><Relationship Id="rId12" Type="http://schemas.openxmlformats.org/officeDocument/2006/relationships/image" Target="../media/image141.wmf"/><Relationship Id="rId17" Type="http://schemas.openxmlformats.org/officeDocument/2006/relationships/oleObject" Target="../embeddings/oleObject147.bin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143.wmf"/><Relationship Id="rId20" Type="http://schemas.openxmlformats.org/officeDocument/2006/relationships/image" Target="../media/image145.wmf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38.wmf"/><Relationship Id="rId11" Type="http://schemas.openxmlformats.org/officeDocument/2006/relationships/oleObject" Target="../embeddings/oleObject144.bin"/><Relationship Id="rId5" Type="http://schemas.openxmlformats.org/officeDocument/2006/relationships/oleObject" Target="../embeddings/oleObject141.bin"/><Relationship Id="rId15" Type="http://schemas.openxmlformats.org/officeDocument/2006/relationships/oleObject" Target="../embeddings/oleObject146.bin"/><Relationship Id="rId10" Type="http://schemas.openxmlformats.org/officeDocument/2006/relationships/image" Target="../media/image140.wmf"/><Relationship Id="rId19" Type="http://schemas.openxmlformats.org/officeDocument/2006/relationships/oleObject" Target="../embeddings/oleObject148.bin"/><Relationship Id="rId4" Type="http://schemas.openxmlformats.org/officeDocument/2006/relationships/image" Target="../media/image137.wmf"/><Relationship Id="rId9" Type="http://schemas.openxmlformats.org/officeDocument/2006/relationships/oleObject" Target="../embeddings/oleObject143.bin"/><Relationship Id="rId14" Type="http://schemas.openxmlformats.org/officeDocument/2006/relationships/image" Target="../media/image142.wmf"/><Relationship Id="rId22" Type="http://schemas.openxmlformats.org/officeDocument/2006/relationships/image" Target="../media/image146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5D80EDD-6C1E-4227-A73C-B8086F28C6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68"/>
          <a:stretch/>
        </p:blipFill>
        <p:spPr>
          <a:xfrm rot="5400000" flipH="1">
            <a:off x="3624451" y="-2506853"/>
            <a:ext cx="7133772" cy="1159593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D5A5BD25-34BA-4852-BF64-272209E162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68"/>
          <a:stretch/>
        </p:blipFill>
        <p:spPr>
          <a:xfrm rot="10800000" flipH="1" flipV="1">
            <a:off x="33164" y="-2308483"/>
            <a:ext cx="6440208" cy="916648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9D8887A-9ADF-451B-B057-5CB4A49EF25B}"/>
              </a:ext>
            </a:extLst>
          </p:cNvPr>
          <p:cNvSpPr/>
          <p:nvPr/>
        </p:nvSpPr>
        <p:spPr>
          <a:xfrm>
            <a:off x="2072640" y="2608124"/>
            <a:ext cx="7879080" cy="13843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BC2550E2-B8FE-4EBB-A97A-119CE0F37716}"/>
              </a:ext>
            </a:extLst>
          </p:cNvPr>
          <p:cNvCxnSpPr>
            <a:cxnSpLocks/>
          </p:cNvCxnSpPr>
          <p:nvPr/>
        </p:nvCxnSpPr>
        <p:spPr>
          <a:xfrm>
            <a:off x="8435297" y="4048656"/>
            <a:ext cx="0" cy="394468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AB509B68-088C-4C97-AE1F-A9D74124F88C}"/>
              </a:ext>
            </a:extLst>
          </p:cNvPr>
          <p:cNvSpPr txBox="1"/>
          <p:nvPr/>
        </p:nvSpPr>
        <p:spPr>
          <a:xfrm>
            <a:off x="5723921" y="4090028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华东师范大学数学科学学院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456F55C-92EF-4CE9-A157-41DEF0A6E6E3}"/>
              </a:ext>
            </a:extLst>
          </p:cNvPr>
          <p:cNvSpPr txBox="1"/>
          <p:nvPr/>
        </p:nvSpPr>
        <p:spPr>
          <a:xfrm>
            <a:off x="2556693" y="2677072"/>
            <a:ext cx="677599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500" b="1" i="0" dirty="0">
                <a:solidFill>
                  <a:schemeClr val="accent1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数   学   分   析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2DFF8DC-D48F-42A0-AA5B-798E26A8D683}"/>
              </a:ext>
            </a:extLst>
          </p:cNvPr>
          <p:cNvGrpSpPr/>
          <p:nvPr/>
        </p:nvGrpSpPr>
        <p:grpSpPr>
          <a:xfrm>
            <a:off x="8454077" y="4060493"/>
            <a:ext cx="1842617" cy="426510"/>
            <a:chOff x="887883" y="6500351"/>
            <a:chExt cx="1231913" cy="285151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DB17FEAF-83C2-4562-BF2F-DEF4E39C47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26EB16EE-82F9-4C43-91E5-BA3C422689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64D2D4AD-4687-4EA5-961A-C40E86585206}"/>
              </a:ext>
            </a:extLst>
          </p:cNvPr>
          <p:cNvSpPr txBox="1"/>
          <p:nvPr/>
        </p:nvSpPr>
        <p:spPr>
          <a:xfrm>
            <a:off x="-270066" y="1120597"/>
            <a:ext cx="1246206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400" b="1" i="1" dirty="0">
                <a:gradFill>
                  <a:gsLst>
                    <a:gs pos="27000">
                      <a:srgbClr val="FFFFFF">
                        <a:alpha val="56000"/>
                      </a:srgbClr>
                    </a:gs>
                    <a:gs pos="0">
                      <a:schemeClr val="bg1"/>
                    </a:gs>
                    <a:gs pos="52000">
                      <a:srgbClr val="FFFFFF">
                        <a:alpha val="9000"/>
                      </a:srgbClr>
                    </a:gs>
                    <a:gs pos="92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atin typeface="Avenir Black Oblique" panose="02000503020000020003" pitchFamily="2" charset="0"/>
              </a:rPr>
              <a:t>数   学   分   析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517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520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8" dur="53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0" dur="3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>
            <a:extLst>
              <a:ext uri="{FF2B5EF4-FFF2-40B4-BE49-F238E27FC236}">
                <a16:creationId xmlns:a16="http://schemas.microsoft.com/office/drawing/2014/main" id="{524CD6F6-432F-4212-8A1D-A9C2F34356ED}"/>
              </a:ext>
            </a:extLst>
          </p:cNvPr>
          <p:cNvSpPr/>
          <p:nvPr/>
        </p:nvSpPr>
        <p:spPr>
          <a:xfrm>
            <a:off x="7982" y="0"/>
            <a:ext cx="12184018" cy="6858000"/>
          </a:xfrm>
          <a:prstGeom prst="rect">
            <a:avLst/>
          </a:prstGeom>
          <a:gradFill>
            <a:gsLst>
              <a:gs pos="0">
                <a:srgbClr val="5EC4DD"/>
              </a:gs>
              <a:gs pos="98000">
                <a:schemeClr val="accent5">
                  <a:lumMod val="20000"/>
                  <a:lumOff val="80000"/>
                </a:schemeClr>
              </a:gs>
            </a:gsLst>
            <a:lin ang="189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 descr="图片包含 游戏机, 雨&#10;&#10;描述已自动生成">
            <a:extLst>
              <a:ext uri="{FF2B5EF4-FFF2-40B4-BE49-F238E27FC236}">
                <a16:creationId xmlns:a16="http://schemas.microsoft.com/office/drawing/2014/main" id="{964E082E-0E69-43F7-B57E-2FBD33D0DF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209" y="4780815"/>
            <a:ext cx="9456782" cy="2077185"/>
          </a:xfrm>
          <a:prstGeom prst="rect">
            <a:avLst/>
          </a:prstGeom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C84BE97E-CCFE-48D6-A466-498E94E93C67}"/>
              </a:ext>
            </a:extLst>
          </p:cNvPr>
          <p:cNvSpPr/>
          <p:nvPr/>
        </p:nvSpPr>
        <p:spPr>
          <a:xfrm>
            <a:off x="416724" y="0"/>
            <a:ext cx="2326476" cy="6858000"/>
          </a:xfrm>
          <a:prstGeom prst="rect">
            <a:avLst/>
          </a:prstGeom>
          <a:gradFill flip="none" rotWithShape="1">
            <a:gsLst>
              <a:gs pos="84000">
                <a:srgbClr val="C7DDF1">
                  <a:alpha val="40000"/>
                </a:srgbClr>
              </a:gs>
              <a:gs pos="62000">
                <a:srgbClr val="B9D4ED"/>
              </a:gs>
              <a:gs pos="0">
                <a:schemeClr val="accent5">
                  <a:lumMod val="60000"/>
                  <a:lumOff val="40000"/>
                </a:schemeClr>
              </a:gs>
              <a:gs pos="98000">
                <a:schemeClr val="accent5">
                  <a:lumMod val="20000"/>
                  <a:lumOff val="8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8F1BDA7-0AB4-4B99-AB4F-F3C0AF8A55F2}"/>
              </a:ext>
            </a:extLst>
          </p:cNvPr>
          <p:cNvSpPr txBox="1"/>
          <p:nvPr/>
        </p:nvSpPr>
        <p:spPr>
          <a:xfrm>
            <a:off x="1652029" y="1462258"/>
            <a:ext cx="738664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b="1" i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3600" i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十六</a:t>
            </a:r>
            <a:r>
              <a:rPr lang="zh-CN" altLang="en-US" sz="3600" b="1" i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E5A337B-14B3-4614-BF2F-1F11ECF3EB49}"/>
              </a:ext>
            </a:extLst>
          </p:cNvPr>
          <p:cNvSpPr txBox="1"/>
          <p:nvPr/>
        </p:nvSpPr>
        <p:spPr>
          <a:xfrm>
            <a:off x="435322" y="2128515"/>
            <a:ext cx="954107" cy="419608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r">
              <a:lnSpc>
                <a:spcPts val="3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多元函数的极限与连续</a:t>
            </a:r>
            <a:endParaRPr lang="zh-CN" altLang="en-US" sz="3200" b="1" i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ts val="3000"/>
              </a:lnSpc>
            </a:pP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6093DA1-7E21-43A2-B819-415D23507FEB}"/>
              </a:ext>
            </a:extLst>
          </p:cNvPr>
          <p:cNvSpPr txBox="1"/>
          <p:nvPr/>
        </p:nvSpPr>
        <p:spPr>
          <a:xfrm>
            <a:off x="3352800" y="2128515"/>
            <a:ext cx="75438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无论是单元微积分还是多元微积分</a:t>
            </a:r>
            <a:r>
              <a:rPr lang="en-US" altLang="zh-CN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, </a:t>
            </a:r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其中所讨论的函数</a:t>
            </a:r>
            <a:r>
              <a:rPr lang="en-US" altLang="zh-CN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, </a:t>
            </a:r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最重要的一类就是连续函数</a:t>
            </a:r>
            <a:r>
              <a:rPr lang="en-US" altLang="zh-CN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.</a:t>
            </a:r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二元函数连续性的定义比一元函数更一般化了些</a:t>
            </a:r>
            <a:r>
              <a:rPr lang="en-US" altLang="zh-CN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; </a:t>
            </a:r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而二者的局部性质与在有界闭域上的整体性质完全相同</a:t>
            </a:r>
            <a:r>
              <a:rPr lang="en-US" altLang="zh-CN" sz="3200" dirty="0">
                <a:solidFill>
                  <a:schemeClr val="accent1">
                    <a:lumMod val="5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.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/>
        </p:nvGrpSpPr>
        <p:grpSpPr>
          <a:xfrm>
            <a:off x="722941" y="6360324"/>
            <a:ext cx="1842617" cy="426510"/>
            <a:chOff x="887883" y="6500351"/>
            <a:chExt cx="1231913" cy="285151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60" name="图片 59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61" name="直角三角形 60">
            <a:extLst>
              <a:ext uri="{FF2B5EF4-FFF2-40B4-BE49-F238E27FC236}">
                <a16:creationId xmlns:a16="http://schemas.microsoft.com/office/drawing/2014/main" id="{E5939058-2A14-40DF-A34A-FF7926CEAA7E}"/>
              </a:ext>
            </a:extLst>
          </p:cNvPr>
          <p:cNvSpPr/>
          <p:nvPr/>
        </p:nvSpPr>
        <p:spPr>
          <a:xfrm flipH="1">
            <a:off x="11696320" y="6360324"/>
            <a:ext cx="497676" cy="497676"/>
          </a:xfrm>
          <a:prstGeom prst="rtTriangle">
            <a:avLst/>
          </a:prstGeom>
          <a:solidFill>
            <a:srgbClr val="96AFDE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E02A4E7-B024-4AA2-9C47-280AFD2E2C8A}"/>
              </a:ext>
            </a:extLst>
          </p:cNvPr>
          <p:cNvSpPr txBox="1"/>
          <p:nvPr/>
        </p:nvSpPr>
        <p:spPr>
          <a:xfrm>
            <a:off x="-383441" y="-68558"/>
            <a:ext cx="1246206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400" b="1" i="1" dirty="0">
                <a:gradFill>
                  <a:gsLst>
                    <a:gs pos="27000">
                      <a:srgbClr val="FFFFFF">
                        <a:alpha val="56000"/>
                      </a:srgbClr>
                    </a:gs>
                    <a:gs pos="0">
                      <a:schemeClr val="bg1"/>
                    </a:gs>
                    <a:gs pos="52000">
                      <a:srgbClr val="FFFFFF">
                        <a:alpha val="9000"/>
                      </a:srgbClr>
                    </a:gs>
                    <a:gs pos="92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latin typeface="Avenir Black Oblique" panose="02000503020000020003" pitchFamily="2" charset="0"/>
              </a:rPr>
              <a:t>数   学   分   析</a:t>
            </a:r>
          </a:p>
        </p:txBody>
      </p:sp>
    </p:spTree>
    <p:extLst>
      <p:ext uri="{BB962C8B-B14F-4D97-AF65-F5344CB8AC3E}">
        <p14:creationId xmlns:p14="http://schemas.microsoft.com/office/powerpoint/2010/main" val="389286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>
            <a:extLst>
              <a:ext uri="{FF2B5EF4-FFF2-40B4-BE49-F238E27FC236}">
                <a16:creationId xmlns:a16="http://schemas.microsoft.com/office/drawing/2014/main" id="{020818DB-F995-4BD7-938E-870932FB22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68" b="41052"/>
          <a:stretch/>
        </p:blipFill>
        <p:spPr>
          <a:xfrm rot="10800000" flipV="1">
            <a:off x="4141518" y="-286817"/>
            <a:ext cx="8053795" cy="6874660"/>
          </a:xfrm>
          <a:prstGeom prst="rect">
            <a:avLst/>
          </a:prstGeom>
        </p:spPr>
      </p:pic>
      <p:sp>
        <p:nvSpPr>
          <p:cNvPr id="10" name="等腰三角形 9">
            <a:extLst>
              <a:ext uri="{FF2B5EF4-FFF2-40B4-BE49-F238E27FC236}">
                <a16:creationId xmlns:a16="http://schemas.microsoft.com/office/drawing/2014/main" id="{3CB8EFA1-9304-43F1-AD85-40A58D13B87B}"/>
              </a:ext>
            </a:extLst>
          </p:cNvPr>
          <p:cNvSpPr/>
          <p:nvPr/>
        </p:nvSpPr>
        <p:spPr>
          <a:xfrm flipV="1">
            <a:off x="7826539" y="237339"/>
            <a:ext cx="3418694" cy="2677219"/>
          </a:xfrm>
          <a:prstGeom prst="triangle">
            <a:avLst/>
          </a:prstGeom>
          <a:solidFill>
            <a:schemeClr val="accent1">
              <a:lumMod val="20000"/>
              <a:lumOff val="80000"/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3ABCF00-6A24-44FE-965B-66D96ADBCD03}"/>
              </a:ext>
            </a:extLst>
          </p:cNvPr>
          <p:cNvSpPr/>
          <p:nvPr/>
        </p:nvSpPr>
        <p:spPr>
          <a:xfrm>
            <a:off x="8606972" y="334393"/>
            <a:ext cx="1857828" cy="61918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A7169373-79C3-4EB2-B6AA-37EFA22BDEEB}"/>
              </a:ext>
            </a:extLst>
          </p:cNvPr>
          <p:cNvSpPr/>
          <p:nvPr/>
        </p:nvSpPr>
        <p:spPr>
          <a:xfrm flipV="1">
            <a:off x="8113486" y="334393"/>
            <a:ext cx="2844800" cy="1885626"/>
          </a:xfrm>
          <a:prstGeom prst="triangle">
            <a:avLst/>
          </a:prstGeom>
          <a:solidFill>
            <a:schemeClr val="accent5">
              <a:lumMod val="40000"/>
              <a:lumOff val="60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 flipH="1">
            <a:off x="9099938" y="616089"/>
            <a:ext cx="8718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i="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§</a:t>
            </a:r>
            <a:r>
              <a:rPr lang="en-US" altLang="zh-CN" sz="4000" b="1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 </a:t>
            </a:r>
            <a:r>
              <a:rPr lang="zh-CN" altLang="en-US" sz="4000" b="1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二元函数的连续性 </a:t>
            </a:r>
          </a:p>
        </p:txBody>
      </p: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906348" y="5506052"/>
            <a:ext cx="2940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zh-CN" altLang="en-US" sz="1400" b="1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点击以上标题可直接前往对应内容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8A9AC7E0-C4E0-4459-900E-B23C2EB00220}"/>
              </a:ext>
            </a:extLst>
          </p:cNvPr>
          <p:cNvGrpSpPr/>
          <p:nvPr/>
        </p:nvGrpSpPr>
        <p:grpSpPr>
          <a:xfrm>
            <a:off x="0" y="6526286"/>
            <a:ext cx="1842617" cy="426510"/>
            <a:chOff x="887883" y="6500351"/>
            <a:chExt cx="1231913" cy="285151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B93BD976-FD4F-4FE3-A374-C7040E01E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7786782E-916C-46C6-A6BB-6CA56E3602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15" name="Rectangle 1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066926" y="990600"/>
            <a:ext cx="50324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609600" indent="-609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一、二元函数的连续性概念</a:t>
            </a:r>
            <a:endParaRPr kumimoji="1" lang="zh-CN" altLang="en-US" sz="2800" dirty="0">
              <a:solidFill>
                <a:srgbClr val="2363A9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6" name="Rectangle 1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066926" y="2855893"/>
            <a:ext cx="449567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二、</a:t>
            </a:r>
            <a:r>
              <a:rPr kumimoji="1" lang="zh-CN" altLang="en-US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有界闭域上连续函数的</a:t>
            </a:r>
            <a:endParaRPr kumimoji="1" lang="en-US" altLang="zh-CN" dirty="0">
              <a:solidFill>
                <a:srgbClr val="2363A9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/>
            <a:r>
              <a:rPr kumimoji="1" lang="en-US" altLang="zh-CN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     </a:t>
            </a:r>
            <a:r>
              <a:rPr kumimoji="1" lang="zh-CN" altLang="en-US" dirty="0">
                <a:solidFill>
                  <a:srgbClr val="2363A9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性质</a:t>
            </a:r>
            <a:endParaRPr kumimoji="1" lang="zh-CN" altLang="en-US" sz="2800" dirty="0">
              <a:solidFill>
                <a:srgbClr val="2363A9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199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06" name="Group 38"/>
          <p:cNvGrpSpPr>
            <a:grpSpLocks/>
          </p:cNvGrpSpPr>
          <p:nvPr/>
        </p:nvGrpSpPr>
        <p:grpSpPr bwMode="auto">
          <a:xfrm>
            <a:off x="950910" y="1768548"/>
            <a:ext cx="10250489" cy="3154362"/>
            <a:chOff x="428" y="1181"/>
            <a:chExt cx="4848" cy="1987"/>
          </a:xfrm>
        </p:grpSpPr>
        <p:sp>
          <p:nvSpPr>
            <p:cNvPr id="32" name="矩形 31"/>
            <p:cNvSpPr/>
            <p:nvPr/>
          </p:nvSpPr>
          <p:spPr>
            <a:xfrm>
              <a:off x="428" y="1181"/>
              <a:ext cx="4848" cy="1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33" name="矩形 32"/>
            <p:cNvSpPr/>
            <p:nvPr/>
          </p:nvSpPr>
          <p:spPr>
            <a:xfrm>
              <a:off x="428" y="1181"/>
              <a:ext cx="4848" cy="327"/>
            </a:xfrm>
            <a:prstGeom prst="rect">
              <a:avLst/>
            </a:prstGeom>
            <a:solidFill>
              <a:srgbClr val="04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7203" name="矩形 33"/>
            <p:cNvSpPr>
              <a:spLocks noChangeArrowheads="1"/>
            </p:cNvSpPr>
            <p:nvPr/>
          </p:nvSpPr>
          <p:spPr bwMode="auto">
            <a:xfrm>
              <a:off x="754" y="1202"/>
              <a:ext cx="48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indent="-609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 定义</a:t>
              </a:r>
              <a:r>
                <a:rPr lang="en-US" altLang="zh-CN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  <p:pic>
          <p:nvPicPr>
            <p:cNvPr id="7204" name="Picture 58" descr="D:\MATHHHHH\定义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" y="1209"/>
              <a:ext cx="270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858837" y="1124023"/>
            <a:ext cx="20034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0000FF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 </a:t>
            </a:r>
            <a:r>
              <a:rPr lang="zh-CN" altLang="en-US" b="1">
                <a:solidFill>
                  <a:srgbClr val="0000FF"/>
                </a:solidFill>
                <a:latin typeface="宋体" panose="02010600030101010101" pitchFamily="2" charset="-122"/>
              </a:rPr>
              <a:t>连续性</a:t>
            </a:r>
          </a:p>
        </p:txBody>
      </p:sp>
      <p:grpSp>
        <p:nvGrpSpPr>
          <p:cNvPr id="61473" name="Group 33"/>
          <p:cNvGrpSpPr>
            <a:grpSpLocks/>
          </p:cNvGrpSpPr>
          <p:nvPr/>
        </p:nvGrpSpPr>
        <p:grpSpPr bwMode="auto">
          <a:xfrm>
            <a:off x="1035049" y="2744858"/>
            <a:ext cx="6746875" cy="577849"/>
            <a:chOff x="842" y="1479"/>
            <a:chExt cx="4250" cy="364"/>
          </a:xfrm>
        </p:grpSpPr>
        <p:graphicFrame>
          <p:nvGraphicFramePr>
            <p:cNvPr id="7196" name="Object 11"/>
            <p:cNvGraphicFramePr>
              <a:graphicFrameLocks noChangeAspect="1"/>
            </p:cNvGraphicFramePr>
            <p:nvPr/>
          </p:nvGraphicFramePr>
          <p:xfrm>
            <a:off x="1087" y="1570"/>
            <a:ext cx="1542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95" r:id="rId4" imgW="2451100" imgH="393700" progId="Equation.DSMT4">
                    <p:embed/>
                  </p:oleObj>
                </mc:Choice>
                <mc:Fallback>
                  <p:oleObj r:id="rId4" imgW="2451100" imgH="39370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7" y="1570"/>
                          <a:ext cx="1542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97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16087262"/>
                </p:ext>
              </p:extLst>
            </p:nvPr>
          </p:nvGraphicFramePr>
          <p:xfrm>
            <a:off x="2878" y="1541"/>
            <a:ext cx="1594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96" name="Equation" r:id="rId6" imgW="2527300" imgH="431800" progId="Equation.DSMT4">
                    <p:embed/>
                  </p:oleObj>
                </mc:Choice>
                <mc:Fallback>
                  <p:oleObj name="Equation" r:id="rId6" imgW="2527300" imgH="431800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8" y="1541"/>
                          <a:ext cx="1594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98" name="Rectangle 12"/>
            <p:cNvSpPr>
              <a:spLocks noChangeArrowheads="1"/>
            </p:cNvSpPr>
            <p:nvPr/>
          </p:nvSpPr>
          <p:spPr bwMode="auto">
            <a:xfrm>
              <a:off x="842" y="1480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若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7199" name="Rectangle 13"/>
            <p:cNvSpPr>
              <a:spLocks noChangeArrowheads="1"/>
            </p:cNvSpPr>
            <p:nvPr/>
          </p:nvSpPr>
          <p:spPr bwMode="auto">
            <a:xfrm>
              <a:off x="2566" y="1479"/>
              <a:ext cx="3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当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7200" name="Rectangle 14"/>
            <p:cNvSpPr>
              <a:spLocks noChangeArrowheads="1"/>
            </p:cNvSpPr>
            <p:nvPr/>
          </p:nvSpPr>
          <p:spPr bwMode="auto">
            <a:xfrm>
              <a:off x="4414" y="1516"/>
              <a:ext cx="6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就有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6145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030102"/>
              </p:ext>
            </p:extLst>
          </p:nvPr>
        </p:nvGraphicFramePr>
        <p:xfrm>
          <a:off x="3255963" y="3398838"/>
          <a:ext cx="786923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7" name="Equation" r:id="rId8" imgW="7873920" imgH="431640" progId="Equation.DSMT4">
                  <p:embed/>
                </p:oleObj>
              </mc:Choice>
              <mc:Fallback>
                <p:oleObj name="Equation" r:id="rId8" imgW="7873920" imgH="43164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5963" y="3398838"/>
                        <a:ext cx="7869237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477" name="Group 37"/>
          <p:cNvGrpSpPr>
            <a:grpSpLocks/>
          </p:cNvGrpSpPr>
          <p:nvPr/>
        </p:nvGrpSpPr>
        <p:grpSpPr bwMode="auto">
          <a:xfrm>
            <a:off x="1012825" y="4400623"/>
            <a:ext cx="6816725" cy="519112"/>
            <a:chOff x="370" y="2659"/>
            <a:chExt cx="4294" cy="327"/>
          </a:xfrm>
        </p:grpSpPr>
        <p:sp>
          <p:nvSpPr>
            <p:cNvPr id="7192" name="Rectangle 21"/>
            <p:cNvSpPr>
              <a:spLocks noChangeArrowheads="1"/>
            </p:cNvSpPr>
            <p:nvPr/>
          </p:nvSpPr>
          <p:spPr bwMode="auto">
            <a:xfrm>
              <a:off x="370" y="2659"/>
              <a:ext cx="429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在不致误解的情形下</a:t>
              </a:r>
              <a:r>
                <a:rPr lang="en-US" altLang="zh-CN" b="1">
                  <a:latin typeface="Times New Roman" panose="02020603050405020304" pitchFamily="18" charset="0"/>
                </a:rPr>
                <a:t>,  </a:t>
              </a:r>
              <a:r>
                <a:rPr lang="zh-CN" altLang="en-US" b="1">
                  <a:latin typeface="Times New Roman" panose="02020603050405020304" pitchFamily="18" charset="0"/>
                </a:rPr>
                <a:t>也称 </a:t>
              </a:r>
              <a:r>
                <a:rPr lang="en-US" altLang="zh-CN" b="1" i="1">
                  <a:latin typeface="Times New Roman" panose="02020603050405020304" pitchFamily="18" charset="0"/>
                </a:rPr>
                <a:t>f  </a:t>
              </a:r>
              <a:r>
                <a:rPr lang="zh-CN" altLang="en-US" b="1">
                  <a:latin typeface="Times New Roman" panose="02020603050405020304" pitchFamily="18" charset="0"/>
                </a:rPr>
                <a:t>在点</a:t>
              </a:r>
              <a:r>
                <a:rPr lang="zh-CN" altLang="en-US" b="1" i="1">
                  <a:latin typeface="Times New Roman" panose="02020603050405020304" pitchFamily="18" charset="0"/>
                </a:rPr>
                <a:t>     </a:t>
              </a:r>
              <a:r>
                <a:rPr lang="zh-CN" altLang="en-US" b="1">
                  <a:latin typeface="Times New Roman" panose="02020603050405020304" pitchFamily="18" charset="0"/>
                </a:rPr>
                <a:t>连续</a:t>
              </a:r>
              <a:r>
                <a:rPr lang="en-US" altLang="zh-CN" b="1">
                  <a:latin typeface="Times New Roman" panose="02020603050405020304" pitchFamily="18" charset="0"/>
                </a:rPr>
                <a:t>. </a:t>
              </a:r>
            </a:p>
          </p:txBody>
        </p:sp>
        <p:graphicFrame>
          <p:nvGraphicFramePr>
            <p:cNvPr id="7193" name="Object 25"/>
            <p:cNvGraphicFramePr>
              <a:graphicFrameLocks noChangeAspect="1"/>
            </p:cNvGraphicFramePr>
            <p:nvPr/>
          </p:nvGraphicFramePr>
          <p:xfrm>
            <a:off x="3806" y="2687"/>
            <a:ext cx="21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98" name="Equation" r:id="rId10" imgW="342751" imgH="431613" progId="Equation.DSMT4">
                    <p:embed/>
                  </p:oleObj>
                </mc:Choice>
                <mc:Fallback>
                  <p:oleObj name="Equation" r:id="rId10" imgW="342751" imgH="431613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06" y="2687"/>
                          <a:ext cx="21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1468" name="Rectangle 28"/>
          <p:cNvSpPr>
            <a:spLocks noChangeArrowheads="1"/>
          </p:cNvSpPr>
          <p:nvPr/>
        </p:nvSpPr>
        <p:spPr bwMode="auto">
          <a:xfrm>
            <a:off x="896935" y="5115580"/>
            <a:ext cx="103044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若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在 </a:t>
            </a:r>
            <a:r>
              <a:rPr lang="en-US" altLang="zh-CN" b="1" i="1" dirty="0"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latin typeface="Times New Roman" panose="02020603050405020304" pitchFamily="18" charset="0"/>
              </a:rPr>
              <a:t>上任何点都关于集合 </a:t>
            </a:r>
            <a:r>
              <a:rPr lang="en-US" altLang="zh-CN" b="1" i="1" dirty="0"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latin typeface="Times New Roman" panose="02020603050405020304" pitchFamily="18" charset="0"/>
              </a:rPr>
              <a:t>连续</a:t>
            </a:r>
            <a:r>
              <a:rPr lang="en-US" altLang="zh-CN" b="1" dirty="0">
                <a:latin typeface="Times New Roman" panose="02020603050405020304" pitchFamily="18" charset="0"/>
              </a:rPr>
              <a:t>,</a:t>
            </a:r>
            <a:r>
              <a:rPr lang="zh-CN" altLang="en-US" b="1" dirty="0">
                <a:latin typeface="Times New Roman" panose="02020603050405020304" pitchFamily="18" charset="0"/>
              </a:rPr>
              <a:t>则称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为 </a:t>
            </a:r>
            <a:r>
              <a:rPr lang="en-US" altLang="zh-CN" b="1" i="1" dirty="0">
                <a:latin typeface="Times New Roman" panose="02020603050405020304" pitchFamily="18" charset="0"/>
              </a:rPr>
              <a:t>D</a:t>
            </a:r>
            <a:r>
              <a:rPr lang="zh-CN" altLang="en-US" b="1" dirty="0">
                <a:latin typeface="Times New Roman" panose="02020603050405020304" pitchFamily="18" charset="0"/>
              </a:rPr>
              <a:t>上的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连续函数</a:t>
            </a:r>
            <a:r>
              <a:rPr lang="en-US" altLang="zh-CN" b="1" dirty="0">
                <a:latin typeface="Times New Roman" panose="02020603050405020304" pitchFamily="18" charset="0"/>
              </a:rPr>
              <a:t>.   </a:t>
            </a: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003299" y="2276548"/>
            <a:ext cx="7461250" cy="519112"/>
            <a:chOff x="577850" y="1773236"/>
            <a:chExt cx="7461250" cy="519112"/>
          </a:xfrm>
        </p:grpSpPr>
        <p:grpSp>
          <p:nvGrpSpPr>
            <p:cNvPr id="7185" name="Group 32"/>
            <p:cNvGrpSpPr>
              <a:grpSpLocks/>
            </p:cNvGrpSpPr>
            <p:nvPr/>
          </p:nvGrpSpPr>
          <p:grpSpPr bwMode="auto">
            <a:xfrm>
              <a:off x="577850" y="1773236"/>
              <a:ext cx="7185025" cy="519112"/>
              <a:chOff x="340" y="1117"/>
              <a:chExt cx="4526" cy="327"/>
            </a:xfrm>
          </p:grpSpPr>
          <p:grpSp>
            <p:nvGrpSpPr>
              <p:cNvPr id="7187" name="Group 30"/>
              <p:cNvGrpSpPr>
                <a:grpSpLocks/>
              </p:cNvGrpSpPr>
              <p:nvPr/>
            </p:nvGrpSpPr>
            <p:grpSpPr bwMode="auto">
              <a:xfrm>
                <a:off x="340" y="1117"/>
                <a:ext cx="4526" cy="327"/>
                <a:chOff x="340" y="1117"/>
                <a:chExt cx="4526" cy="327"/>
              </a:xfrm>
            </p:grpSpPr>
            <p:graphicFrame>
              <p:nvGraphicFramePr>
                <p:cNvPr id="7189" name="Object 5"/>
                <p:cNvGraphicFramePr>
                  <a:graphicFrameLocks noChangeAspect="1"/>
                </p:cNvGraphicFramePr>
                <p:nvPr/>
              </p:nvGraphicFramePr>
              <p:xfrm>
                <a:off x="2280" y="1149"/>
                <a:ext cx="714" cy="24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7299" r:id="rId12" imgW="1129810" imgH="380835" progId="Equation.DSMT4">
                        <p:embed/>
                      </p:oleObj>
                    </mc:Choice>
                    <mc:Fallback>
                      <p:oleObj r:id="rId12" imgW="1129810" imgH="380835" progId="Equation.DSMT4">
                        <p:embed/>
                        <p:pic>
                          <p:nvPicPr>
                            <p:cNvPr id="0" name="Object 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280" y="1149"/>
                              <a:ext cx="714" cy="24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7190" name="Rectangle 6"/>
                <p:cNvSpPr>
                  <a:spLocks noChangeArrowheads="1"/>
                </p:cNvSpPr>
                <p:nvPr/>
              </p:nvSpPr>
              <p:spPr bwMode="auto">
                <a:xfrm>
                  <a:off x="340" y="1117"/>
                  <a:ext cx="1990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chemeClr val="tx1"/>
                      </a:solidFill>
                      <a:miter lim="800000"/>
                      <a:headEnd/>
                      <a:tailEnd type="none" w="med" len="lg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设  </a:t>
                  </a:r>
                  <a:r>
                    <a:rPr lang="en-US" altLang="zh-CN" b="1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  </a:t>
                  </a:r>
                  <a:r>
                    <a:rPr lang="zh-CN" altLang="en-US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为定义在点集</a:t>
                  </a:r>
                  <a:endParaRPr lang="zh-CN" altLang="en-US" b="1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91" name="Rectangle 7"/>
                <p:cNvSpPr>
                  <a:spLocks noChangeArrowheads="1"/>
                </p:cNvSpPr>
                <p:nvPr/>
              </p:nvSpPr>
              <p:spPr bwMode="auto">
                <a:xfrm>
                  <a:off x="2915" y="1117"/>
                  <a:ext cx="1951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algn="ctr">
                      <a:solidFill>
                        <a:schemeClr val="tx1"/>
                      </a:solidFill>
                      <a:miter lim="800000"/>
                      <a:headEnd/>
                      <a:tailEnd type="none" w="med" len="lg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上的二元函数</a:t>
                  </a:r>
                  <a:r>
                    <a:rPr lang="en-US" altLang="zh-CN" b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     </a:t>
                  </a:r>
                  <a:endParaRPr lang="en-US" altLang="zh-CN" b="1">
                    <a:latin typeface="Times New Roman" panose="02020603050405020304" pitchFamily="18" charset="0"/>
                  </a:endParaRPr>
                </a:p>
              </p:txBody>
            </p:sp>
          </p:grpSp>
          <p:graphicFrame>
            <p:nvGraphicFramePr>
              <p:cNvPr id="7188" name="Object 31"/>
              <p:cNvGraphicFramePr>
                <a:graphicFrameLocks noChangeAspect="1"/>
              </p:cNvGraphicFramePr>
              <p:nvPr/>
            </p:nvGraphicFramePr>
            <p:xfrm>
              <a:off x="4392" y="1153"/>
              <a:ext cx="216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300" name="Equation" r:id="rId14" imgW="342751" imgH="431613" progId="Equation.DSMT4">
                      <p:embed/>
                    </p:oleObj>
                  </mc:Choice>
                  <mc:Fallback>
                    <p:oleObj name="Equation" r:id="rId14" imgW="342751" imgH="431613" progId="Equation.DSMT4">
                      <p:embed/>
                      <p:pic>
                        <p:nvPicPr>
                          <p:cNvPr id="0" name="Object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92" y="1153"/>
                            <a:ext cx="216" cy="2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7186" name="Object 4"/>
            <p:cNvGraphicFramePr>
              <a:graphicFrameLocks noChangeAspect="1"/>
            </p:cNvGraphicFramePr>
            <p:nvPr/>
          </p:nvGraphicFramePr>
          <p:xfrm>
            <a:off x="7369175" y="1875351"/>
            <a:ext cx="669925" cy="303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01" name="Equation" r:id="rId16" imgW="672808" imgH="304668" progId="Equation.DSMT4">
                    <p:embed/>
                  </p:oleObj>
                </mc:Choice>
                <mc:Fallback>
                  <p:oleObj name="Equation" r:id="rId16" imgW="672808" imgH="304668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69175" y="1875351"/>
                          <a:ext cx="669925" cy="3032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A3FA578F-6213-4775-BC2A-953274BFE939}"/>
              </a:ext>
            </a:extLst>
          </p:cNvPr>
          <p:cNvGrpSpPr/>
          <p:nvPr/>
        </p:nvGrpSpPr>
        <p:grpSpPr>
          <a:xfrm>
            <a:off x="304800" y="631955"/>
            <a:ext cx="2920957" cy="434707"/>
            <a:chOff x="55108" y="985452"/>
            <a:chExt cx="2920957" cy="434707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1AF9C70F-C03E-4CC6-B27B-FADF4A8A4F8B}"/>
                </a:ext>
              </a:extLst>
            </p:cNvPr>
            <p:cNvGrpSpPr/>
            <p:nvPr/>
          </p:nvGrpSpPr>
          <p:grpSpPr>
            <a:xfrm>
              <a:off x="1319213" y="1106801"/>
              <a:ext cx="1656852" cy="313358"/>
              <a:chOff x="1319213" y="1106801"/>
              <a:chExt cx="1656852" cy="313358"/>
            </a:xfrm>
          </p:grpSpPr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8CE7A04B-C220-4567-8C3E-390EEAA0AB85}"/>
                  </a:ext>
                </a:extLst>
              </p:cNvPr>
              <p:cNvSpPr/>
              <p:nvPr/>
            </p:nvSpPr>
            <p:spPr>
              <a:xfrm>
                <a:off x="1319213" y="1185507"/>
                <a:ext cx="1496558" cy="162051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66FC8B76-65B3-4F4E-B743-EB523EF459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19213" y="1382734"/>
                <a:ext cx="1293358" cy="0"/>
              </a:xfrm>
              <a:prstGeom prst="line">
                <a:avLst/>
              </a:prstGeom>
              <a:ln w="12700">
                <a:solidFill>
                  <a:srgbClr val="2363A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等腰三角形 42">
                <a:extLst>
                  <a:ext uri="{FF2B5EF4-FFF2-40B4-BE49-F238E27FC236}">
                    <a16:creationId xmlns:a16="http://schemas.microsoft.com/office/drawing/2014/main" id="{2F3E9EEA-7AFB-4BF4-9ACC-C0EDE8721B9E}"/>
                  </a:ext>
                </a:extLst>
              </p:cNvPr>
              <p:cNvSpPr/>
              <p:nvPr/>
            </p:nvSpPr>
            <p:spPr>
              <a:xfrm>
                <a:off x="2612570" y="1106801"/>
                <a:ext cx="363495" cy="313358"/>
              </a:xfrm>
              <a:prstGeom prst="triangle">
                <a:avLst/>
              </a:prstGeom>
              <a:noFill/>
              <a:ln w="12700">
                <a:solidFill>
                  <a:srgbClr val="2363A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AEEAEC64-33FA-405D-B2F1-B345D80B4292}"/>
                </a:ext>
              </a:extLst>
            </p:cNvPr>
            <p:cNvSpPr txBox="1"/>
            <p:nvPr/>
          </p:nvSpPr>
          <p:spPr>
            <a:xfrm>
              <a:off x="55108" y="985452"/>
              <a:ext cx="276066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二元函数的连续性概念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36636" y="3854526"/>
            <a:ext cx="5159376" cy="536499"/>
            <a:chOff x="1036636" y="3854526"/>
            <a:chExt cx="5159376" cy="536499"/>
          </a:xfrm>
        </p:grpSpPr>
        <p:grpSp>
          <p:nvGrpSpPr>
            <p:cNvPr id="61476" name="Group 36"/>
            <p:cNvGrpSpPr>
              <a:grpSpLocks/>
            </p:cNvGrpSpPr>
            <p:nvPr/>
          </p:nvGrpSpPr>
          <p:grpSpPr bwMode="auto">
            <a:xfrm>
              <a:off x="1036636" y="3854526"/>
              <a:ext cx="5159376" cy="523876"/>
              <a:chOff x="385" y="2250"/>
              <a:chExt cx="3250" cy="330"/>
            </a:xfrm>
          </p:grpSpPr>
          <p:sp>
            <p:nvSpPr>
              <p:cNvPr id="7194" name="Rectangle 18"/>
              <p:cNvSpPr>
                <a:spLocks noChangeArrowheads="1"/>
              </p:cNvSpPr>
              <p:nvPr/>
            </p:nvSpPr>
            <p:spPr bwMode="auto">
              <a:xfrm>
                <a:off x="385" y="2250"/>
                <a:ext cx="3250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 dirty="0">
                    <a:latin typeface="Times New Roman" panose="02020603050405020304" pitchFamily="18" charset="0"/>
                  </a:rPr>
                  <a:t>则称 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f </a:t>
                </a:r>
                <a:r>
                  <a:rPr lang="zh-CN" altLang="en-US" b="1" dirty="0">
                    <a:latin typeface="Times New Roman" panose="02020603050405020304" pitchFamily="18" charset="0"/>
                  </a:rPr>
                  <a:t>关于集合 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D </a:t>
                </a:r>
                <a:r>
                  <a:rPr lang="zh-CN" altLang="en-US" b="1" dirty="0">
                    <a:latin typeface="Times New Roman" panose="02020603050405020304" pitchFamily="18" charset="0"/>
                  </a:rPr>
                  <a:t>在点</a:t>
                </a:r>
                <a:r>
                  <a:rPr lang="zh-CN" altLang="en-US" b="1" i="1" dirty="0">
                    <a:latin typeface="Times New Roman" panose="02020603050405020304" pitchFamily="18" charset="0"/>
                  </a:rPr>
                  <a:t>      </a:t>
                </a:r>
                <a:r>
                  <a:rPr lang="zh-CN" altLang="en-US" b="1" dirty="0">
                    <a:solidFill>
                      <a:srgbClr val="0000FF"/>
                    </a:solidFill>
                    <a:latin typeface="Times New Roman" panose="02020603050405020304" pitchFamily="18" charset="0"/>
                  </a:rPr>
                  <a:t>连续</a:t>
                </a:r>
                <a:r>
                  <a:rPr lang="en-US" altLang="zh-CN" b="1" dirty="0">
                    <a:latin typeface="Times New Roman" panose="02020603050405020304" pitchFamily="18" charset="0"/>
                  </a:rPr>
                  <a:t>.</a:t>
                </a:r>
                <a:endParaRPr lang="zh-CN" altLang="en-US" b="1" dirty="0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7195" name="Object 19"/>
              <p:cNvGraphicFramePr>
                <a:graphicFrameLocks noChangeAspect="1"/>
              </p:cNvGraphicFramePr>
              <p:nvPr/>
            </p:nvGraphicFramePr>
            <p:xfrm>
              <a:off x="2750" y="2302"/>
              <a:ext cx="216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302" name="Equation" r:id="rId18" imgW="342751" imgH="431613" progId="Equation.DSMT4">
                      <p:embed/>
                    </p:oleObj>
                  </mc:Choice>
                  <mc:Fallback>
                    <p:oleObj name="Equation" r:id="rId18" imgW="342751" imgH="431613" progId="Equation.DSMT4">
                      <p:embed/>
                      <p:pic>
                        <p:nvPicPr>
                          <p:cNvPr id="0" name="Object 1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50" y="2302"/>
                            <a:ext cx="216" cy="2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6" name="Line 47"/>
            <p:cNvSpPr>
              <a:spLocks noChangeShapeType="1"/>
            </p:cNvSpPr>
            <p:nvPr/>
          </p:nvSpPr>
          <p:spPr bwMode="auto">
            <a:xfrm>
              <a:off x="2133600" y="4368876"/>
              <a:ext cx="1752600" cy="22149"/>
            </a:xfrm>
            <a:prstGeom prst="line">
              <a:avLst/>
            </a:prstGeom>
            <a:noFill/>
            <a:ln w="50800">
              <a:solidFill>
                <a:srgbClr val="04AEDA"/>
              </a:solidFill>
              <a:prstDash val="sysDot"/>
              <a:round/>
              <a:headEnd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1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1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61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61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/>
      <p:bldP spid="614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51" name="Group 35"/>
          <p:cNvGrpSpPr>
            <a:grpSpLocks/>
          </p:cNvGrpSpPr>
          <p:nvPr/>
        </p:nvGrpSpPr>
        <p:grpSpPr bwMode="auto">
          <a:xfrm>
            <a:off x="838200" y="684213"/>
            <a:ext cx="10515600" cy="538163"/>
            <a:chOff x="385" y="299"/>
            <a:chExt cx="6624" cy="339"/>
          </a:xfrm>
        </p:grpSpPr>
        <p:sp>
          <p:nvSpPr>
            <p:cNvPr id="8220" name="Rectangle 2"/>
            <p:cNvSpPr>
              <a:spLocks noChangeArrowheads="1"/>
            </p:cNvSpPr>
            <p:nvPr/>
          </p:nvSpPr>
          <p:spPr bwMode="auto">
            <a:xfrm>
              <a:off x="385" y="299"/>
              <a:ext cx="662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由上述定义知道</a:t>
              </a:r>
              <a:r>
                <a:rPr lang="en-US" altLang="zh-CN" b="1" dirty="0">
                  <a:latin typeface="Times New Roman" panose="02020603050405020304" pitchFamily="18" charset="0"/>
                </a:rPr>
                <a:t>: 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若</a:t>
              </a:r>
              <a:r>
                <a:rPr lang="zh-CN" altLang="en-US" b="1" i="1" dirty="0">
                  <a:latin typeface="Times New Roman" panose="02020603050405020304" pitchFamily="18" charset="0"/>
                </a:rPr>
                <a:t>  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是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D </a:t>
              </a:r>
              <a:r>
                <a:rPr lang="zh-CN" altLang="en-US" b="1" dirty="0">
                  <a:latin typeface="Times New Roman" panose="02020603050405020304" pitchFamily="18" charset="0"/>
                </a:rPr>
                <a:t>的孤立点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则</a:t>
              </a:r>
              <a:r>
                <a:rPr lang="zh-CN" altLang="en-US" b="1" i="1" dirty="0">
                  <a:latin typeface="Times New Roman" panose="02020603050405020304" pitchFamily="18" charset="0"/>
                </a:rPr>
                <a:t>  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必定是 </a:t>
              </a:r>
              <a:r>
                <a:rPr lang="en-US" altLang="zh-CN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f  </a:t>
              </a:r>
              <a:r>
                <a:rPr lang="zh-CN" altLang="en-US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的连续点</a:t>
              </a:r>
              <a:r>
                <a:rPr lang="en-US" altLang="zh-CN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. </a:t>
              </a:r>
              <a:r>
                <a:rPr lang="zh-CN" altLang="en-US" b="1" dirty="0">
                  <a:latin typeface="Times New Roman" panose="02020603050405020304" pitchFamily="18" charset="0"/>
                </a:rPr>
                <a:t> </a:t>
              </a:r>
            </a:p>
          </p:txBody>
        </p:sp>
        <p:graphicFrame>
          <p:nvGraphicFramePr>
            <p:cNvPr id="8221" name="Object 3"/>
            <p:cNvGraphicFramePr>
              <a:graphicFrameLocks noChangeAspect="1"/>
            </p:cNvGraphicFramePr>
            <p:nvPr/>
          </p:nvGraphicFramePr>
          <p:xfrm>
            <a:off x="2476" y="366"/>
            <a:ext cx="21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25" name="Equation" r:id="rId3" imgW="342751" imgH="431613" progId="Equation.DSMT4">
                    <p:embed/>
                  </p:oleObj>
                </mc:Choice>
                <mc:Fallback>
                  <p:oleObj name="Equation" r:id="rId3" imgW="342751" imgH="431613" progId="Equation.DSMT4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6" y="366"/>
                          <a:ext cx="21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22" name="Object 4"/>
            <p:cNvGraphicFramePr>
              <a:graphicFrameLocks noChangeAspect="1"/>
            </p:cNvGraphicFramePr>
            <p:nvPr/>
          </p:nvGraphicFramePr>
          <p:xfrm>
            <a:off x="4502" y="354"/>
            <a:ext cx="21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26" name="Equation" r:id="rId5" imgW="342751" imgH="431613" progId="Equation.DSMT4">
                    <p:embed/>
                  </p:oleObj>
                </mc:Choice>
                <mc:Fallback>
                  <p:oleObj name="Equation" r:id="rId5" imgW="342751" imgH="431613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02" y="354"/>
                          <a:ext cx="21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04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490276"/>
              </p:ext>
            </p:extLst>
          </p:nvPr>
        </p:nvGraphicFramePr>
        <p:xfrm>
          <a:off x="4892675" y="2178230"/>
          <a:ext cx="564832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7" name="Equation" r:id="rId6" imgW="5651500" imgH="800100" progId="Equation.DSMT4">
                  <p:embed/>
                </p:oleObj>
              </mc:Choice>
              <mc:Fallback>
                <p:oleObj name="Equation" r:id="rId6" imgW="5651500" imgH="8001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2675" y="2178230"/>
                        <a:ext cx="5648325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446" name="Group 30"/>
          <p:cNvGrpSpPr>
            <a:grpSpLocks/>
          </p:cNvGrpSpPr>
          <p:nvPr/>
        </p:nvGrpSpPr>
        <p:grpSpPr bwMode="auto">
          <a:xfrm>
            <a:off x="762000" y="1338262"/>
            <a:ext cx="6259513" cy="519112"/>
            <a:chOff x="441" y="549"/>
            <a:chExt cx="3681" cy="327"/>
          </a:xfrm>
        </p:grpSpPr>
        <p:graphicFrame>
          <p:nvGraphicFramePr>
            <p:cNvPr id="8218" name="Object 6"/>
            <p:cNvGraphicFramePr>
              <a:graphicFrameLocks noChangeAspect="1"/>
            </p:cNvGraphicFramePr>
            <p:nvPr/>
          </p:nvGraphicFramePr>
          <p:xfrm>
            <a:off x="747" y="577"/>
            <a:ext cx="21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28" name="Equation" r:id="rId8" imgW="342751" imgH="431613" progId="Equation.DSMT4">
                    <p:embed/>
                  </p:oleObj>
                </mc:Choice>
                <mc:Fallback>
                  <p:oleObj name="Equation" r:id="rId8" imgW="342751" imgH="431613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7" y="577"/>
                          <a:ext cx="21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19" name="Rectangle 7"/>
            <p:cNvSpPr>
              <a:spLocks noChangeArrowheads="1"/>
            </p:cNvSpPr>
            <p:nvPr/>
          </p:nvSpPr>
          <p:spPr bwMode="auto">
            <a:xfrm>
              <a:off x="441" y="549"/>
              <a:ext cx="368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 i="1" dirty="0">
                  <a:latin typeface="Times New Roman" panose="02020603050405020304" pitchFamily="18" charset="0"/>
                </a:rPr>
                <a:t> </a:t>
              </a:r>
              <a:r>
                <a:rPr lang="zh-CN" altLang="en-US" b="1" dirty="0">
                  <a:latin typeface="Times New Roman" panose="02020603050405020304" pitchFamily="18" charset="0"/>
                </a:rPr>
                <a:t>若</a:t>
              </a:r>
              <a:r>
                <a:rPr lang="zh-CN" altLang="en-US" b="1" i="1" dirty="0">
                  <a:latin typeface="Times New Roman" panose="02020603050405020304" pitchFamily="18" charset="0"/>
                </a:rPr>
                <a:t>  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是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D </a:t>
              </a:r>
              <a:r>
                <a:rPr lang="zh-CN" altLang="en-US" b="1" dirty="0">
                  <a:latin typeface="Times New Roman" panose="02020603050405020304" pitchFamily="18" charset="0"/>
                </a:rPr>
                <a:t>的聚点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则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f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关于集合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D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在点</a:t>
              </a:r>
              <a:endParaRPr lang="zh-CN" altLang="en-US" b="1" u="sng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0443" name="Group 27"/>
          <p:cNvGrpSpPr>
            <a:grpSpLocks/>
          </p:cNvGrpSpPr>
          <p:nvPr/>
        </p:nvGrpSpPr>
        <p:grpSpPr bwMode="auto">
          <a:xfrm>
            <a:off x="6934200" y="1350168"/>
            <a:ext cx="2435225" cy="519112"/>
            <a:chOff x="431" y="1117"/>
            <a:chExt cx="1534" cy="327"/>
          </a:xfrm>
        </p:grpSpPr>
        <p:sp>
          <p:nvSpPr>
            <p:cNvPr id="8216" name="Rectangle 9"/>
            <p:cNvSpPr>
              <a:spLocks noChangeArrowheads="1"/>
            </p:cNvSpPr>
            <p:nvPr/>
          </p:nvSpPr>
          <p:spPr bwMode="auto">
            <a:xfrm>
              <a:off x="612" y="1117"/>
              <a:ext cx="13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连续等价于  </a:t>
              </a:r>
              <a:endParaRPr lang="zh-CN" altLang="en-US" sz="36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8217" name="Object 11"/>
            <p:cNvGraphicFramePr>
              <a:graphicFrameLocks noChangeAspect="1"/>
            </p:cNvGraphicFramePr>
            <p:nvPr/>
          </p:nvGraphicFramePr>
          <p:xfrm>
            <a:off x="431" y="1162"/>
            <a:ext cx="21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29" name="Equation" r:id="rId9" imgW="342751" imgH="431613" progId="Equation.DSMT4">
                    <p:embed/>
                  </p:oleObj>
                </mc:Choice>
                <mc:Fallback>
                  <p:oleObj name="Equation" r:id="rId9" imgW="342751" imgH="431613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" y="1162"/>
                          <a:ext cx="21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0432" name="Group 16"/>
          <p:cNvGrpSpPr>
            <a:grpSpLocks/>
          </p:cNvGrpSpPr>
          <p:nvPr/>
        </p:nvGrpSpPr>
        <p:grpSpPr bwMode="auto">
          <a:xfrm>
            <a:off x="869949" y="2957512"/>
            <a:ext cx="9906423" cy="523875"/>
            <a:chOff x="339" y="1996"/>
            <a:chExt cx="4848" cy="330"/>
          </a:xfrm>
        </p:grpSpPr>
        <p:sp>
          <p:nvSpPr>
            <p:cNvPr id="8214" name="Rectangle 14"/>
            <p:cNvSpPr>
              <a:spLocks noChangeArrowheads="1"/>
            </p:cNvSpPr>
            <p:nvPr/>
          </p:nvSpPr>
          <p:spPr bwMode="auto">
            <a:xfrm>
              <a:off x="339" y="1996"/>
              <a:ext cx="484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如果</a:t>
              </a:r>
              <a:r>
                <a:rPr lang="zh-CN" altLang="en-US" b="1" i="1" dirty="0">
                  <a:latin typeface="Times New Roman" panose="02020603050405020304" pitchFamily="18" charset="0"/>
                </a:rPr>
                <a:t>  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是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D </a:t>
              </a:r>
              <a:r>
                <a:rPr lang="zh-CN" altLang="en-US" b="1" dirty="0">
                  <a:latin typeface="Times New Roman" panose="02020603050405020304" pitchFamily="18" charset="0"/>
                </a:rPr>
                <a:t>的聚点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</a:t>
              </a:r>
              <a:r>
                <a:rPr lang="zh-CN" altLang="en-US" b="1" dirty="0">
                  <a:latin typeface="Times New Roman" panose="02020603050405020304" pitchFamily="18" charset="0"/>
                </a:rPr>
                <a:t>而 </a:t>
              </a:r>
              <a:r>
                <a:rPr lang="en-US" altLang="zh-CN" b="1" dirty="0">
                  <a:latin typeface="Times New Roman" panose="02020603050405020304" pitchFamily="18" charset="0"/>
                </a:rPr>
                <a:t>(2)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式不成立 </a:t>
              </a:r>
              <a:r>
                <a:rPr lang="en-US" altLang="zh-CN" b="1" dirty="0">
                  <a:latin typeface="Times New Roman" panose="02020603050405020304" pitchFamily="18" charset="0"/>
                </a:rPr>
                <a:t>(</a:t>
              </a:r>
              <a:r>
                <a:rPr lang="zh-CN" altLang="en-US" b="1" dirty="0">
                  <a:latin typeface="Times New Roman" panose="02020603050405020304" pitchFamily="18" charset="0"/>
                </a:rPr>
                <a:t>其含义与一元函数的对应</a:t>
              </a:r>
            </a:p>
          </p:txBody>
        </p:sp>
        <p:graphicFrame>
          <p:nvGraphicFramePr>
            <p:cNvPr id="8215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79304729"/>
                </p:ext>
              </p:extLst>
            </p:nvPr>
          </p:nvGraphicFramePr>
          <p:xfrm>
            <a:off x="704" y="2053"/>
            <a:ext cx="21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30" name="Equation" r:id="rId10" imgW="342751" imgH="431613" progId="Equation.DSMT4">
                    <p:embed/>
                  </p:oleObj>
                </mc:Choice>
                <mc:Fallback>
                  <p:oleObj name="Equation" r:id="rId10" imgW="342751" imgH="431613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4" y="2053"/>
                          <a:ext cx="21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212" name="Rectangle 17"/>
          <p:cNvSpPr>
            <a:spLocks noChangeArrowheads="1"/>
          </p:cNvSpPr>
          <p:nvPr/>
        </p:nvSpPr>
        <p:spPr bwMode="auto">
          <a:xfrm>
            <a:off x="862011" y="3733800"/>
            <a:ext cx="3841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情形相同 </a:t>
            </a:r>
            <a:r>
              <a:rPr lang="en-US" altLang="zh-CN" b="1" dirty="0">
                <a:latin typeface="Times New Roman" panose="02020603050405020304" pitchFamily="18" charset="0"/>
              </a:rPr>
              <a:t>),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grpSp>
        <p:nvGrpSpPr>
          <p:cNvPr id="8225" name="Group 33"/>
          <p:cNvGrpSpPr>
            <a:grpSpLocks/>
          </p:cNvGrpSpPr>
          <p:nvPr/>
        </p:nvGrpSpPr>
        <p:grpSpPr bwMode="auto">
          <a:xfrm>
            <a:off x="2743200" y="3759196"/>
            <a:ext cx="7924801" cy="523875"/>
            <a:chOff x="2648" y="2464"/>
            <a:chExt cx="4992" cy="330"/>
          </a:xfrm>
        </p:grpSpPr>
        <p:sp>
          <p:nvSpPr>
            <p:cNvPr id="8224" name="Rectangle 32"/>
            <p:cNvSpPr>
              <a:spLocks noChangeArrowheads="1"/>
            </p:cNvSpPr>
            <p:nvPr/>
          </p:nvSpPr>
          <p:spPr bwMode="auto">
            <a:xfrm>
              <a:off x="2648" y="2464"/>
              <a:ext cx="499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b="1" dirty="0"/>
                <a:t>则</a:t>
              </a:r>
              <a:r>
                <a:rPr lang="zh-CN" altLang="en-US" b="1" i="1" dirty="0"/>
                <a:t>   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是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f</a:t>
              </a:r>
              <a:r>
                <a:rPr lang="en-US" altLang="zh-CN" b="1" i="1" dirty="0"/>
                <a:t> </a:t>
              </a:r>
              <a:r>
                <a:rPr lang="zh-CN" altLang="en-US" b="1" dirty="0"/>
                <a:t>的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不连续点 </a:t>
              </a: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或称间断点</a:t>
              </a: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).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</a:p>
          </p:txBody>
        </p:sp>
        <p:graphicFrame>
          <p:nvGraphicFramePr>
            <p:cNvPr id="8213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61873827"/>
                </p:ext>
              </p:extLst>
            </p:nvPr>
          </p:nvGraphicFramePr>
          <p:xfrm>
            <a:off x="2936" y="2499"/>
            <a:ext cx="216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31" name="Equation" r:id="rId11" imgW="342751" imgH="431613" progId="Equation.DSMT4">
                    <p:embed/>
                  </p:oleObj>
                </mc:Choice>
                <mc:Fallback>
                  <p:oleObj name="Equation" r:id="rId11" imgW="342751" imgH="431613" progId="Equation.DSMT4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36" y="2499"/>
                          <a:ext cx="216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组合 4"/>
          <p:cNvGrpSpPr/>
          <p:nvPr/>
        </p:nvGrpSpPr>
        <p:grpSpPr>
          <a:xfrm>
            <a:off x="8380610" y="4466430"/>
            <a:ext cx="3448050" cy="523875"/>
            <a:chOff x="990600" y="5080000"/>
            <a:chExt cx="3448050" cy="523875"/>
          </a:xfrm>
        </p:grpSpPr>
        <p:graphicFrame>
          <p:nvGraphicFramePr>
            <p:cNvPr id="8209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46171887"/>
                </p:ext>
              </p:extLst>
            </p:nvPr>
          </p:nvGraphicFramePr>
          <p:xfrm>
            <a:off x="990600" y="5172075"/>
            <a:ext cx="3429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32" name="Equation" r:id="rId12" imgW="342751" imgH="431613" progId="Equation.DSMT4">
                    <p:embed/>
                  </p:oleObj>
                </mc:Choice>
                <mc:Fallback>
                  <p:oleObj name="Equation" r:id="rId12" imgW="342751" imgH="431613" progId="Equation.DSMT4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0600" y="5172075"/>
                          <a:ext cx="342900" cy="431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10" name="Rectangle 24"/>
            <p:cNvSpPr>
              <a:spLocks noChangeArrowheads="1"/>
            </p:cNvSpPr>
            <p:nvPr/>
          </p:nvSpPr>
          <p:spPr bwMode="auto">
            <a:xfrm>
              <a:off x="1279525" y="5080000"/>
              <a:ext cx="3159125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是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f </a:t>
              </a:r>
              <a:r>
                <a:rPr lang="zh-CN" altLang="en-US" b="1" dirty="0">
                  <a:latin typeface="Times New Roman" panose="02020603050405020304" pitchFamily="18" charset="0"/>
                </a:rPr>
                <a:t>的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可去间断点</a:t>
              </a: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14400" y="4471987"/>
            <a:ext cx="7496176" cy="561181"/>
            <a:chOff x="914400" y="4471987"/>
            <a:chExt cx="7496176" cy="561181"/>
          </a:xfrm>
        </p:grpSpPr>
        <p:sp>
          <p:nvSpPr>
            <p:cNvPr id="60437" name="Rectangle 21"/>
            <p:cNvSpPr>
              <a:spLocks noChangeArrowheads="1"/>
            </p:cNvSpPr>
            <p:nvPr/>
          </p:nvSpPr>
          <p:spPr bwMode="auto">
            <a:xfrm>
              <a:off x="914400" y="4471987"/>
              <a:ext cx="6134100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特别当 </a:t>
              </a:r>
              <a:r>
                <a:rPr lang="en-US" altLang="zh-CN" b="1" dirty="0">
                  <a:latin typeface="Times New Roman" panose="02020603050405020304" pitchFamily="18" charset="0"/>
                </a:rPr>
                <a:t>(2)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式左边极限存在</a:t>
              </a: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但不等于 </a:t>
              </a:r>
            </a:p>
          </p:txBody>
        </p:sp>
        <p:graphicFrame>
          <p:nvGraphicFramePr>
            <p:cNvPr id="8208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06671831"/>
                </p:ext>
              </p:extLst>
            </p:nvPr>
          </p:nvGraphicFramePr>
          <p:xfrm>
            <a:off x="6916738" y="4561680"/>
            <a:ext cx="914400" cy="428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33" r:id="rId13" imgW="914400" imgH="431800" progId="Equation.DSMT4">
                    <p:embed/>
                  </p:oleObj>
                </mc:Choice>
                <mc:Fallback>
                  <p:oleObj r:id="rId13" imgW="914400" imgH="431800" progId="Equation.DSMT4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16738" y="4561680"/>
                          <a:ext cx="914400" cy="428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11" name="Rectangle 32"/>
            <p:cNvSpPr>
              <a:spLocks noChangeArrowheads="1"/>
            </p:cNvSpPr>
            <p:nvPr/>
          </p:nvSpPr>
          <p:spPr bwMode="auto">
            <a:xfrm>
              <a:off x="7780338" y="4514055"/>
              <a:ext cx="630238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时</a:t>
              </a:r>
              <a:r>
                <a:rPr lang="en-US" altLang="zh-CN" b="1" dirty="0">
                  <a:latin typeface="Times New Roman" panose="02020603050405020304" pitchFamily="18" charset="0"/>
                </a:rPr>
                <a:t>,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0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0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0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0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364373"/>
              </p:ext>
            </p:extLst>
          </p:nvPr>
        </p:nvGraphicFramePr>
        <p:xfrm>
          <a:off x="1403350" y="591820"/>
          <a:ext cx="56769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Equation" r:id="rId3" imgW="5676840" imgH="533160" progId="Equation.DSMT4">
                  <p:embed/>
                </p:oleObj>
              </mc:Choice>
              <mc:Fallback>
                <p:oleObj name="Equation" r:id="rId3" imgW="5676840" imgH="5331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591820"/>
                        <a:ext cx="56769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383805"/>
              </p:ext>
            </p:extLst>
          </p:nvPr>
        </p:nvGraphicFramePr>
        <p:xfrm>
          <a:off x="2133600" y="4613700"/>
          <a:ext cx="7797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" name="Equation" r:id="rId5" imgW="7797600" imgH="1066680" progId="Equation.DSMT4">
                  <p:embed/>
                </p:oleObj>
              </mc:Choice>
              <mc:Fallback>
                <p:oleObj name="Equation" r:id="rId5" imgW="7797600" imgH="10666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613700"/>
                        <a:ext cx="77978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9CE2C7DA-41B2-44E6-8C34-0A98431468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407686"/>
              </p:ext>
            </p:extLst>
          </p:nvPr>
        </p:nvGraphicFramePr>
        <p:xfrm>
          <a:off x="2133600" y="1345776"/>
          <a:ext cx="730250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" name="Equation" r:id="rId7" imgW="7302240" imgH="1549080" progId="Equation.DSMT4">
                  <p:embed/>
                </p:oleObj>
              </mc:Choice>
              <mc:Fallback>
                <p:oleObj name="Equation" r:id="rId7" imgW="7302240" imgH="1549080" progId="Equation.DSMT4">
                  <p:embed/>
                  <p:pic>
                    <p:nvPicPr>
                      <p:cNvPr id="747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345776"/>
                        <a:ext cx="7302500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57B700B-1196-4DCC-968D-5DB6F73883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979656"/>
              </p:ext>
            </p:extLst>
          </p:nvPr>
        </p:nvGraphicFramePr>
        <p:xfrm>
          <a:off x="1403350" y="3173306"/>
          <a:ext cx="2908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6" name="Equation" r:id="rId9" imgW="2908080" imgH="393480" progId="Equation.DSMT4">
                  <p:embed/>
                </p:oleObj>
              </mc:Choice>
              <mc:Fallback>
                <p:oleObj name="Equation" r:id="rId9" imgW="2908080" imgH="393480" progId="Equation.DSMT4">
                  <p:embed/>
                  <p:pic>
                    <p:nvPicPr>
                      <p:cNvPr id="747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3173306"/>
                        <a:ext cx="29083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34F09B8F-4ED9-4402-8F2A-8C625FE25A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815854"/>
              </p:ext>
            </p:extLst>
          </p:nvPr>
        </p:nvGraphicFramePr>
        <p:xfrm>
          <a:off x="2133600" y="3652626"/>
          <a:ext cx="43053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7" name="Equation" r:id="rId11" imgW="4305240" imgH="914400" progId="Equation.DSMT4">
                  <p:embed/>
                </p:oleObj>
              </mc:Choice>
              <mc:Fallback>
                <p:oleObj name="Equation" r:id="rId11" imgW="4305240" imgH="914400" progId="Equation.DSMT4">
                  <p:embed/>
                  <p:pic>
                    <p:nvPicPr>
                      <p:cNvPr id="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652626"/>
                        <a:ext cx="43053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3272A13A-FAEF-49C2-B510-0EBC63813C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377745"/>
              </p:ext>
            </p:extLst>
          </p:nvPr>
        </p:nvGraphicFramePr>
        <p:xfrm>
          <a:off x="1403350" y="5694047"/>
          <a:ext cx="26416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8" name="Equation" r:id="rId13" imgW="2641320" imgH="393480" progId="Equation.DSMT4">
                  <p:embed/>
                </p:oleObj>
              </mc:Choice>
              <mc:Fallback>
                <p:oleObj name="Equation" r:id="rId13" imgW="2641320" imgH="393480" progId="Equation.DSMT4">
                  <p:embed/>
                  <p:pic>
                    <p:nvPicPr>
                      <p:cNvPr id="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5694047"/>
                        <a:ext cx="26416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762000" y="474198"/>
            <a:ext cx="44390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又若把上节例</a:t>
            </a:r>
            <a:r>
              <a:rPr lang="en-US" altLang="zh-CN" b="1" dirty="0">
                <a:latin typeface="Times New Roman" panose="02020603050405020304" pitchFamily="18" charset="0"/>
              </a:rPr>
              <a:t>3 </a:t>
            </a:r>
            <a:r>
              <a:rPr lang="zh-CN" altLang="en-US" b="1" dirty="0">
                <a:latin typeface="Times New Roman" panose="02020603050405020304" pitchFamily="18" charset="0"/>
              </a:rPr>
              <a:t>的函数改为</a:t>
            </a:r>
          </a:p>
        </p:txBody>
      </p:sp>
      <p:graphicFrame>
        <p:nvGraphicFramePr>
          <p:cNvPr id="59396" name="Object 4"/>
          <p:cNvGraphicFramePr>
            <a:graphicFrameLocks noChangeAspect="1"/>
          </p:cNvGraphicFramePr>
          <p:nvPr/>
        </p:nvGraphicFramePr>
        <p:xfrm>
          <a:off x="2135189" y="1196975"/>
          <a:ext cx="7807325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2" name="Equation" r:id="rId3" imgW="7810500" imgH="1828800" progId="Equation.DSMT4">
                  <p:embed/>
                </p:oleObj>
              </mc:Choice>
              <mc:Fallback>
                <p:oleObj name="Equation" r:id="rId3" imgW="7810500" imgH="1828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5189" y="1196975"/>
                        <a:ext cx="7807325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8511209" y="3324400"/>
            <a:ext cx="898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上，</a:t>
            </a:r>
          </a:p>
        </p:txBody>
      </p:sp>
      <p:graphicFrame>
        <p:nvGraphicFramePr>
          <p:cNvPr id="59400" name="Object 8"/>
          <p:cNvGraphicFramePr>
            <a:graphicFrameLocks noChangeAspect="1"/>
          </p:cNvGraphicFramePr>
          <p:nvPr/>
        </p:nvGraphicFramePr>
        <p:xfrm>
          <a:off x="3287714" y="4437064"/>
          <a:ext cx="5534025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3" r:id="rId5" imgW="5537200" imgH="1079500" progId="Equation.DSMT4">
                  <p:embed/>
                </p:oleObj>
              </mc:Choice>
              <mc:Fallback>
                <p:oleObj r:id="rId5" imgW="5537200" imgH="10795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4" y="4437064"/>
                        <a:ext cx="5534025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9404" name="Group 12"/>
          <p:cNvGrpSpPr>
            <a:grpSpLocks/>
          </p:cNvGrpSpPr>
          <p:nvPr/>
        </p:nvGrpSpPr>
        <p:grpSpPr bwMode="auto">
          <a:xfrm>
            <a:off x="884238" y="3357563"/>
            <a:ext cx="7650162" cy="519112"/>
            <a:chOff x="385" y="2341"/>
            <a:chExt cx="4819" cy="327"/>
          </a:xfrm>
        </p:grpSpPr>
        <p:sp>
          <p:nvSpPr>
            <p:cNvPr id="10255" name="Rectangle 6"/>
            <p:cNvSpPr>
              <a:spLocks noChangeArrowheads="1"/>
            </p:cNvSpPr>
            <p:nvPr/>
          </p:nvSpPr>
          <p:spPr bwMode="auto">
            <a:xfrm>
              <a:off x="385" y="2341"/>
              <a:ext cx="435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其中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m </a:t>
              </a:r>
              <a:r>
                <a:rPr lang="zh-CN" altLang="en-US" b="1" dirty="0">
                  <a:latin typeface="Times New Roman" panose="02020603050405020304" pitchFamily="18" charset="0"/>
                </a:rPr>
                <a:t>为固定实数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亦即函数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f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只定义在 </a:t>
              </a:r>
              <a:r>
                <a:rPr lang="zh-CN" altLang="en-US" b="1" i="1" dirty="0">
                  <a:latin typeface="Times New Roman" panose="02020603050405020304" pitchFamily="18" charset="0"/>
                </a:rPr>
                <a:t>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 </a:t>
              </a:r>
            </a:p>
          </p:txBody>
        </p:sp>
        <p:graphicFrame>
          <p:nvGraphicFramePr>
            <p:cNvPr id="10256" name="Object 10"/>
            <p:cNvGraphicFramePr>
              <a:graphicFrameLocks noChangeAspect="1"/>
            </p:cNvGraphicFramePr>
            <p:nvPr/>
          </p:nvGraphicFramePr>
          <p:xfrm>
            <a:off x="4492" y="2432"/>
            <a:ext cx="71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4" name="Equation" r:id="rId7" imgW="1129810" imgH="317362" progId="Equation.DSMT4">
                    <p:embed/>
                  </p:oleObj>
                </mc:Choice>
                <mc:Fallback>
                  <p:oleObj name="Equation" r:id="rId7" imgW="1129810" imgH="317362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92" y="2432"/>
                          <a:ext cx="712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9405" name="Group 13"/>
          <p:cNvGrpSpPr>
            <a:grpSpLocks/>
          </p:cNvGrpSpPr>
          <p:nvPr/>
        </p:nvGrpSpPr>
        <p:grpSpPr bwMode="auto">
          <a:xfrm>
            <a:off x="812800" y="5589588"/>
            <a:ext cx="6726238" cy="519112"/>
            <a:chOff x="266" y="322"/>
            <a:chExt cx="4237" cy="327"/>
          </a:xfrm>
        </p:grpSpPr>
        <p:sp>
          <p:nvSpPr>
            <p:cNvPr id="10253" name="Rectangle 14"/>
            <p:cNvSpPr>
              <a:spLocks noChangeArrowheads="1"/>
            </p:cNvSpPr>
            <p:nvPr/>
          </p:nvSpPr>
          <p:spPr bwMode="auto">
            <a:xfrm>
              <a:off x="266" y="322"/>
              <a:ext cx="423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因此 </a:t>
              </a:r>
              <a:r>
                <a:rPr lang="en-US" altLang="zh-CN" b="1" i="1">
                  <a:latin typeface="Times New Roman" panose="02020603050405020304" pitchFamily="18" charset="0"/>
                </a:rPr>
                <a:t>f </a:t>
              </a:r>
              <a:r>
                <a:rPr lang="zh-CN" altLang="en-US" b="1">
                  <a:latin typeface="Times New Roman" panose="02020603050405020304" pitchFamily="18" charset="0"/>
                </a:rPr>
                <a:t>在原点沿着直线              是连续的．</a:t>
              </a:r>
            </a:p>
          </p:txBody>
        </p:sp>
        <p:graphicFrame>
          <p:nvGraphicFramePr>
            <p:cNvPr id="10254" name="Object 15"/>
            <p:cNvGraphicFramePr>
              <a:graphicFrameLocks noChangeAspect="1"/>
            </p:cNvGraphicFramePr>
            <p:nvPr/>
          </p:nvGraphicFramePr>
          <p:xfrm>
            <a:off x="2572" y="412"/>
            <a:ext cx="712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5" name="Equation" r:id="rId9" imgW="1129810" imgH="317362" progId="Equation.DSMT4">
                    <p:embed/>
                  </p:oleObj>
                </mc:Choice>
                <mc:Fallback>
                  <p:oleObj name="Equation" r:id="rId9" imgW="1129810" imgH="317362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2" y="412"/>
                          <a:ext cx="712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914400" y="4003675"/>
            <a:ext cx="1627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这时由于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9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7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6842790"/>
              </p:ext>
            </p:extLst>
          </p:nvPr>
        </p:nvGraphicFramePr>
        <p:xfrm>
          <a:off x="2003425" y="3683000"/>
          <a:ext cx="5294313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0" name="Equation" r:id="rId3" imgW="5295600" imgH="609480" progId="Equation.DSMT4">
                  <p:embed/>
                </p:oleObj>
              </mc:Choice>
              <mc:Fallback>
                <p:oleObj name="Equation" r:id="rId3" imgW="5295600" imgH="6094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3425" y="3683000"/>
                        <a:ext cx="5294313" cy="61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8390" name="Group 22"/>
          <p:cNvGrpSpPr>
            <a:grpSpLocks/>
          </p:cNvGrpSpPr>
          <p:nvPr/>
        </p:nvGrpSpPr>
        <p:grpSpPr bwMode="auto">
          <a:xfrm>
            <a:off x="1371600" y="4470400"/>
            <a:ext cx="8763000" cy="711200"/>
            <a:chOff x="367" y="3317"/>
            <a:chExt cx="5520" cy="448"/>
          </a:xfrm>
        </p:grpSpPr>
        <p:graphicFrame>
          <p:nvGraphicFramePr>
            <p:cNvPr id="11287" name="Object 11"/>
            <p:cNvGraphicFramePr>
              <a:graphicFrameLocks noChangeAspect="1"/>
            </p:cNvGraphicFramePr>
            <p:nvPr/>
          </p:nvGraphicFramePr>
          <p:xfrm>
            <a:off x="836" y="3371"/>
            <a:ext cx="2889" cy="3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1" name="Equation" r:id="rId5" imgW="4584700" imgH="622300" progId="Equation.DSMT4">
                    <p:embed/>
                  </p:oleObj>
                </mc:Choice>
                <mc:Fallback>
                  <p:oleObj name="Equation" r:id="rId5" imgW="4584700" imgH="62230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6" y="3371"/>
                          <a:ext cx="2889" cy="3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8" name="Rectangle 12"/>
            <p:cNvSpPr>
              <a:spLocks noChangeArrowheads="1"/>
            </p:cNvSpPr>
            <p:nvPr/>
          </p:nvSpPr>
          <p:spPr bwMode="auto">
            <a:xfrm>
              <a:off x="367" y="3339"/>
              <a:ext cx="62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因此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11289" name="Rectangle 14"/>
            <p:cNvSpPr>
              <a:spLocks noChangeArrowheads="1"/>
            </p:cNvSpPr>
            <p:nvPr/>
          </p:nvSpPr>
          <p:spPr bwMode="auto">
            <a:xfrm>
              <a:off x="3724" y="3317"/>
              <a:ext cx="216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此时 </a:t>
              </a:r>
              <a:r>
                <a:rPr lang="en-US" altLang="zh-CN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在原点连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续</a:t>
              </a:r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 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66763" y="404813"/>
            <a:ext cx="9139237" cy="2679700"/>
            <a:chOff x="544513" y="404813"/>
            <a:chExt cx="9139237" cy="2679700"/>
          </a:xfrm>
        </p:grpSpPr>
        <p:graphicFrame>
          <p:nvGraphicFramePr>
            <p:cNvPr id="11284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25701498"/>
                </p:ext>
              </p:extLst>
            </p:nvPr>
          </p:nvGraphicFramePr>
          <p:xfrm>
            <a:off x="3203575" y="909638"/>
            <a:ext cx="6480175" cy="159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2" name="Equation" r:id="rId7" imgW="6477000" imgH="1587500" progId="Equation.DSMT4">
                    <p:embed/>
                  </p:oleObj>
                </mc:Choice>
                <mc:Fallback>
                  <p:oleObj name="Equation" r:id="rId7" imgW="6477000" imgH="1587500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3575" y="909638"/>
                          <a:ext cx="6480175" cy="15906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5" name="Rectangle 6"/>
            <p:cNvSpPr>
              <a:spLocks noChangeArrowheads="1"/>
            </p:cNvSpPr>
            <p:nvPr/>
          </p:nvSpPr>
          <p:spPr bwMode="auto">
            <a:xfrm>
              <a:off x="1225550" y="2565400"/>
              <a:ext cx="396081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在坐标原点的连续性．</a:t>
              </a:r>
            </a:p>
          </p:txBody>
        </p:sp>
        <p:sp>
          <p:nvSpPr>
            <p:cNvPr id="11286" name="Rectangle 18"/>
            <p:cNvSpPr>
              <a:spLocks noChangeArrowheads="1"/>
            </p:cNvSpPr>
            <p:nvPr/>
          </p:nvSpPr>
          <p:spPr bwMode="auto">
            <a:xfrm>
              <a:off x="544513" y="404813"/>
              <a:ext cx="2300287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例</a:t>
              </a:r>
              <a:r>
                <a:rPr lang="en-US" altLang="zh-CN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1 </a:t>
              </a:r>
              <a:r>
                <a:rPr lang="zh-CN" altLang="en-US" b="1">
                  <a:latin typeface="Times New Roman" panose="02020603050405020304" pitchFamily="18" charset="0"/>
                </a:rPr>
                <a:t>讨论函数        </a:t>
              </a:r>
            </a:p>
          </p:txBody>
        </p:sp>
      </p:grpSp>
      <p:grpSp>
        <p:nvGrpSpPr>
          <p:cNvPr id="58389" name="Group 21"/>
          <p:cNvGrpSpPr>
            <a:grpSpLocks/>
          </p:cNvGrpSpPr>
          <p:nvPr/>
        </p:nvGrpSpPr>
        <p:grpSpPr bwMode="auto">
          <a:xfrm>
            <a:off x="846931" y="3149600"/>
            <a:ext cx="4440238" cy="519113"/>
            <a:chOff x="385" y="2523"/>
            <a:chExt cx="2797" cy="327"/>
          </a:xfrm>
        </p:grpSpPr>
        <p:sp>
          <p:nvSpPr>
            <p:cNvPr id="11282" name="Rectangle 7"/>
            <p:cNvSpPr>
              <a:spLocks noChangeArrowheads="1"/>
            </p:cNvSpPr>
            <p:nvPr/>
          </p:nvSpPr>
          <p:spPr bwMode="auto">
            <a:xfrm>
              <a:off x="385" y="2523"/>
              <a:ext cx="16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解</a:t>
              </a:r>
              <a:r>
                <a:rPr lang="zh-CN" altLang="en-US" b="1">
                  <a:solidFill>
                    <a:srgbClr val="04AEDA"/>
                  </a:solidFill>
                  <a:latin typeface="Times New Roman" panose="02020603050405020304" pitchFamily="18" charset="0"/>
                </a:rPr>
                <a:t> </a:t>
              </a:r>
              <a:r>
                <a:rPr lang="zh-CN" altLang="en-US" b="1">
                  <a:latin typeface="Times New Roman" panose="02020603050405020304" pitchFamily="18" charset="0"/>
                </a:rPr>
                <a:t> 由于当          </a:t>
              </a:r>
            </a:p>
          </p:txBody>
        </p:sp>
        <p:graphicFrame>
          <p:nvGraphicFramePr>
            <p:cNvPr id="11283" name="Object 19"/>
            <p:cNvGraphicFramePr>
              <a:graphicFrameLocks noChangeAspect="1"/>
            </p:cNvGraphicFramePr>
            <p:nvPr/>
          </p:nvGraphicFramePr>
          <p:xfrm>
            <a:off x="1518" y="2559"/>
            <a:ext cx="166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3" name="Equation" r:id="rId9" imgW="2641600" imgH="431800" progId="Equation.DSMT4">
                    <p:embed/>
                  </p:oleObj>
                </mc:Choice>
                <mc:Fallback>
                  <p:oleObj name="Equation" r:id="rId9" imgW="2641600" imgH="431800" progId="Equation.DSMT4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8" y="2559"/>
                          <a:ext cx="1664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292" name="Group 28"/>
          <p:cNvGrpSpPr>
            <a:grpSpLocks/>
          </p:cNvGrpSpPr>
          <p:nvPr/>
        </p:nvGrpSpPr>
        <p:grpSpPr bwMode="auto">
          <a:xfrm>
            <a:off x="1341783" y="5291137"/>
            <a:ext cx="6991350" cy="728663"/>
            <a:chOff x="798" y="3207"/>
            <a:chExt cx="4404" cy="459"/>
          </a:xfrm>
        </p:grpSpPr>
        <p:graphicFrame>
          <p:nvGraphicFramePr>
            <p:cNvPr id="11277" name="Object 24"/>
            <p:cNvGraphicFramePr>
              <a:graphicFrameLocks noChangeAspect="1"/>
            </p:cNvGraphicFramePr>
            <p:nvPr/>
          </p:nvGraphicFramePr>
          <p:xfrm>
            <a:off x="1249" y="3264"/>
            <a:ext cx="2550" cy="4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4" r:id="rId11" imgW="4051300" imgH="635000" progId="Equation.DSMT4">
                    <p:embed/>
                  </p:oleObj>
                </mc:Choice>
                <mc:Fallback>
                  <p:oleObj r:id="rId11" imgW="4051300" imgH="635000" progId="Equation.DSMT4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9" y="3264"/>
                          <a:ext cx="2550" cy="4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8" name="Rectangle 25"/>
            <p:cNvSpPr>
              <a:spLocks noChangeArrowheads="1"/>
            </p:cNvSpPr>
            <p:nvPr/>
          </p:nvSpPr>
          <p:spPr bwMode="auto">
            <a:xfrm>
              <a:off x="798" y="3225"/>
              <a:ext cx="68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而当 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11279" name="Rectangle 26"/>
            <p:cNvSpPr>
              <a:spLocks noChangeArrowheads="1"/>
            </p:cNvSpPr>
            <p:nvPr/>
          </p:nvSpPr>
          <p:spPr bwMode="auto">
            <a:xfrm>
              <a:off x="3696" y="3215"/>
              <a:ext cx="108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不存在，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1280" name="Rectangle 27"/>
            <p:cNvSpPr>
              <a:spLocks noChangeArrowheads="1"/>
            </p:cNvSpPr>
            <p:nvPr/>
          </p:nvSpPr>
          <p:spPr bwMode="auto">
            <a:xfrm>
              <a:off x="4512" y="3207"/>
              <a:ext cx="57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此时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1281" name="Object 28"/>
            <p:cNvGraphicFramePr>
              <a:graphicFrameLocks noChangeAspect="1"/>
            </p:cNvGraphicFramePr>
            <p:nvPr/>
          </p:nvGraphicFramePr>
          <p:xfrm>
            <a:off x="4944" y="3272"/>
            <a:ext cx="258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5" r:id="rId13" imgW="406048" imgH="393359" progId="Equation.DSMT4">
                    <p:embed/>
                  </p:oleObj>
                </mc:Choice>
                <mc:Fallback>
                  <p:oleObj r:id="rId13" imgW="406048" imgH="393359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44" y="3272"/>
                          <a:ext cx="258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8397" name="Rectangle 29"/>
          <p:cNvSpPr>
            <a:spLocks noChangeArrowheads="1"/>
          </p:cNvSpPr>
          <p:nvPr/>
        </p:nvSpPr>
        <p:spPr bwMode="auto">
          <a:xfrm>
            <a:off x="8231533" y="5285618"/>
            <a:ext cx="24161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在原点间断．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5754779"/>
              </p:ext>
            </p:extLst>
          </p:nvPr>
        </p:nvGraphicFramePr>
        <p:xfrm>
          <a:off x="7185024" y="3759200"/>
          <a:ext cx="18161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6" name="Equation" r:id="rId15" imgW="1815840" imgH="482400" progId="Equation.DSMT4">
                  <p:embed/>
                </p:oleObj>
              </mc:Choice>
              <mc:Fallback>
                <p:oleObj name="Equation" r:id="rId15" imgW="1815840" imgH="4824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5024" y="3759200"/>
                        <a:ext cx="181610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8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8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9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838200" y="533400"/>
            <a:ext cx="31289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</a:rPr>
              <a:t>2. </a:t>
            </a:r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全增量与偏增量 </a:t>
            </a:r>
          </a:p>
        </p:txBody>
      </p:sp>
      <p:grpSp>
        <p:nvGrpSpPr>
          <p:cNvPr id="12311" name="Group 23"/>
          <p:cNvGrpSpPr>
            <a:grpSpLocks/>
          </p:cNvGrpSpPr>
          <p:nvPr/>
        </p:nvGrpSpPr>
        <p:grpSpPr bwMode="auto">
          <a:xfrm>
            <a:off x="1152524" y="1154113"/>
            <a:ext cx="7778750" cy="522287"/>
            <a:chOff x="294" y="784"/>
            <a:chExt cx="4900" cy="329"/>
          </a:xfrm>
        </p:grpSpPr>
        <p:graphicFrame>
          <p:nvGraphicFramePr>
            <p:cNvPr id="12308" name="Object 13"/>
            <p:cNvGraphicFramePr>
              <a:graphicFrameLocks noChangeAspect="1"/>
            </p:cNvGraphicFramePr>
            <p:nvPr/>
          </p:nvGraphicFramePr>
          <p:xfrm>
            <a:off x="578" y="843"/>
            <a:ext cx="4616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78" name="Equation" r:id="rId3" imgW="7327900" imgH="431800" progId="Equation.DSMT4">
                    <p:embed/>
                  </p:oleObj>
                </mc:Choice>
                <mc:Fallback>
                  <p:oleObj name="Equation" r:id="rId3" imgW="7327900" imgH="431800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8" y="843"/>
                          <a:ext cx="4616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09" name="Rectangle 14"/>
            <p:cNvSpPr>
              <a:spLocks noChangeArrowheads="1"/>
            </p:cNvSpPr>
            <p:nvPr/>
          </p:nvSpPr>
          <p:spPr bwMode="auto">
            <a:xfrm>
              <a:off x="294" y="784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设</a:t>
              </a:r>
              <a:endParaRPr lang="zh-CN" altLang="en-US" sz="3600" b="1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5736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5632644"/>
              </p:ext>
            </p:extLst>
          </p:nvPr>
        </p:nvGraphicFramePr>
        <p:xfrm>
          <a:off x="1225549" y="1904999"/>
          <a:ext cx="6718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9" name="Equation" r:id="rId5" imgW="6718300" imgH="444500" progId="Equation.DSMT4">
                  <p:embed/>
                </p:oleObj>
              </mc:Choice>
              <mc:Fallback>
                <p:oleObj name="Equation" r:id="rId5" imgW="6718300" imgH="4445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549" y="1904999"/>
                        <a:ext cx="671830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5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9817375"/>
              </p:ext>
            </p:extLst>
          </p:nvPr>
        </p:nvGraphicFramePr>
        <p:xfrm>
          <a:off x="2312987" y="2546349"/>
          <a:ext cx="5524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0" name="Equation" r:id="rId7" imgW="5524500" imgH="431800" progId="Equation.DSMT4">
                  <p:embed/>
                </p:oleObj>
              </mc:Choice>
              <mc:Fallback>
                <p:oleObj name="Equation" r:id="rId7" imgW="5524500" imgH="4318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2987" y="2546349"/>
                        <a:ext cx="55245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67" name="Rectangle 23"/>
          <p:cNvSpPr>
            <a:spLocks noChangeArrowheads="1"/>
          </p:cNvSpPr>
          <p:nvPr/>
        </p:nvSpPr>
        <p:spPr bwMode="auto">
          <a:xfrm>
            <a:off x="1160464" y="3949700"/>
            <a:ext cx="2217736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描述连续性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grpSp>
        <p:nvGrpSpPr>
          <p:cNvPr id="57374" name="Group 30"/>
          <p:cNvGrpSpPr>
            <a:grpSpLocks/>
          </p:cNvGrpSpPr>
          <p:nvPr/>
        </p:nvGrpSpPr>
        <p:grpSpPr bwMode="auto">
          <a:xfrm>
            <a:off x="1101724" y="3222625"/>
            <a:ext cx="4406900" cy="523875"/>
            <a:chOff x="341" y="2895"/>
            <a:chExt cx="2776" cy="330"/>
          </a:xfrm>
        </p:grpSpPr>
        <p:sp>
          <p:nvSpPr>
            <p:cNvPr id="12306" name="Rectangle 22"/>
            <p:cNvSpPr>
              <a:spLocks noChangeArrowheads="1"/>
            </p:cNvSpPr>
            <p:nvPr/>
          </p:nvSpPr>
          <p:spPr bwMode="auto">
            <a:xfrm>
              <a:off x="341" y="2895"/>
              <a:ext cx="277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为函数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f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在点 </a:t>
              </a:r>
              <a:r>
                <a:rPr lang="zh-CN" altLang="en-US" b="1" i="1" dirty="0">
                  <a:latin typeface="Times New Roman" panose="02020603050405020304" pitchFamily="18" charset="0"/>
                </a:rPr>
                <a:t>  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的</a:t>
              </a:r>
              <a:r>
                <a:rPr lang="zh-CN" altLang="en-US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全增量</a:t>
              </a:r>
              <a:r>
                <a:rPr lang="en-US" altLang="zh-CN" b="1" dirty="0">
                  <a:latin typeface="Times New Roman" panose="02020603050405020304" pitchFamily="18" charset="0"/>
                </a:rPr>
                <a:t>. </a:t>
              </a:r>
              <a:r>
                <a:rPr lang="zh-CN" altLang="en-US" b="1" dirty="0">
                  <a:latin typeface="Times New Roman" panose="02020603050405020304" pitchFamily="18" charset="0"/>
                </a:rPr>
                <a:t> </a:t>
              </a:r>
            </a:p>
          </p:txBody>
        </p:sp>
        <p:graphicFrame>
          <p:nvGraphicFramePr>
            <p:cNvPr id="12307" name="Object 24"/>
            <p:cNvGraphicFramePr>
              <a:graphicFrameLocks noChangeAspect="1"/>
            </p:cNvGraphicFramePr>
            <p:nvPr/>
          </p:nvGraphicFramePr>
          <p:xfrm>
            <a:off x="1747" y="2953"/>
            <a:ext cx="21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81" name="Equation" r:id="rId9" imgW="342751" imgH="431613" progId="Equation.DSMT4">
                    <p:embed/>
                  </p:oleObj>
                </mc:Choice>
                <mc:Fallback>
                  <p:oleObj name="Equation" r:id="rId9" imgW="342751" imgH="431613" progId="Equation.DSMT4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7" y="2953"/>
                          <a:ext cx="21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7376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0689248"/>
              </p:ext>
            </p:extLst>
          </p:nvPr>
        </p:nvGraphicFramePr>
        <p:xfrm>
          <a:off x="3673475" y="4640263"/>
          <a:ext cx="2886075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2" r:id="rId11" imgW="2882900" imgH="850900" progId="Equation.DSMT4">
                  <p:embed/>
                </p:oleObj>
              </mc:Choice>
              <mc:Fallback>
                <p:oleObj r:id="rId11" imgW="2882900" imgH="850900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3475" y="4640263"/>
                        <a:ext cx="2886075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377" name="Group 33"/>
          <p:cNvGrpSpPr>
            <a:grpSpLocks/>
          </p:cNvGrpSpPr>
          <p:nvPr/>
        </p:nvGrpSpPr>
        <p:grpSpPr bwMode="auto">
          <a:xfrm>
            <a:off x="1269999" y="5548312"/>
            <a:ext cx="3155950" cy="519112"/>
            <a:chOff x="340" y="909"/>
            <a:chExt cx="1988" cy="327"/>
          </a:xfrm>
        </p:grpSpPr>
        <p:sp>
          <p:nvSpPr>
            <p:cNvPr id="12304" name="Rectangle 34"/>
            <p:cNvSpPr>
              <a:spLocks noChangeArrowheads="1"/>
            </p:cNvSpPr>
            <p:nvPr/>
          </p:nvSpPr>
          <p:spPr bwMode="auto">
            <a:xfrm>
              <a:off x="340" y="909"/>
              <a:ext cx="19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时</a:t>
              </a:r>
              <a:r>
                <a:rPr lang="en-US" altLang="zh-CN" b="1">
                  <a:latin typeface="Times New Roman" panose="02020603050405020304" pitchFamily="18" charset="0"/>
                </a:rPr>
                <a:t>,  </a:t>
              </a:r>
              <a:r>
                <a:rPr lang="en-US" altLang="zh-CN" b="1" i="1">
                  <a:latin typeface="Times New Roman" panose="02020603050405020304" pitchFamily="18" charset="0"/>
                </a:rPr>
                <a:t>f  </a:t>
              </a:r>
              <a:r>
                <a:rPr lang="zh-CN" altLang="en-US" b="1">
                  <a:latin typeface="Times New Roman" panose="02020603050405020304" pitchFamily="18" charset="0"/>
                </a:rPr>
                <a:t>在点</a:t>
              </a:r>
              <a:r>
                <a:rPr lang="zh-CN" altLang="en-US" b="1" i="1">
                  <a:latin typeface="Times New Roman" panose="02020603050405020304" pitchFamily="18" charset="0"/>
                </a:rPr>
                <a:t>     </a:t>
              </a:r>
              <a:r>
                <a:rPr lang="zh-CN" altLang="en-US" b="1">
                  <a:latin typeface="Times New Roman" panose="02020603050405020304" pitchFamily="18" charset="0"/>
                </a:rPr>
                <a:t>连续</a:t>
              </a:r>
              <a:r>
                <a:rPr lang="en-US" altLang="zh-CN" b="1">
                  <a:latin typeface="Times New Roman" panose="02020603050405020304" pitchFamily="18" charset="0"/>
                </a:rPr>
                <a:t>. </a:t>
              </a:r>
            </a:p>
          </p:txBody>
        </p:sp>
        <p:graphicFrame>
          <p:nvGraphicFramePr>
            <p:cNvPr id="12305" name="Object 35"/>
            <p:cNvGraphicFramePr>
              <a:graphicFrameLocks noChangeAspect="1"/>
            </p:cNvGraphicFramePr>
            <p:nvPr/>
          </p:nvGraphicFramePr>
          <p:xfrm>
            <a:off x="1452" y="957"/>
            <a:ext cx="21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83" name="Equation" r:id="rId13" imgW="342751" imgH="431613" progId="Equation.DSMT4">
                    <p:embed/>
                  </p:oleObj>
                </mc:Choice>
                <mc:Fallback>
                  <p:oleObj name="Equation" r:id="rId13" imgW="342751" imgH="431613" progId="Equation.DSMT4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2" y="957"/>
                          <a:ext cx="21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5248275" y="3221037"/>
            <a:ext cx="61055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和一元函数一样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可用增量形式来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276600" y="3949700"/>
            <a:ext cx="898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即当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7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5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57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5" grpId="0"/>
      <p:bldP spid="57367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42" name="Group 22"/>
          <p:cNvGrpSpPr>
            <a:grpSpLocks/>
          </p:cNvGrpSpPr>
          <p:nvPr/>
        </p:nvGrpSpPr>
        <p:grpSpPr bwMode="auto">
          <a:xfrm>
            <a:off x="1447800" y="547688"/>
            <a:ext cx="9982201" cy="538162"/>
            <a:chOff x="340" y="1299"/>
            <a:chExt cx="6288" cy="339"/>
          </a:xfrm>
        </p:grpSpPr>
        <p:graphicFrame>
          <p:nvGraphicFramePr>
            <p:cNvPr id="13344" name="Object 9"/>
            <p:cNvGraphicFramePr>
              <a:graphicFrameLocks noChangeAspect="1"/>
            </p:cNvGraphicFramePr>
            <p:nvPr/>
          </p:nvGraphicFramePr>
          <p:xfrm>
            <a:off x="2227" y="1361"/>
            <a:ext cx="1696" cy="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57" name="Equation" r:id="rId3" imgW="2692400" imgH="431800" progId="Equation.DSMT4">
                    <p:embed/>
                  </p:oleObj>
                </mc:Choice>
                <mc:Fallback>
                  <p:oleObj name="Equation" r:id="rId3" imgW="2692400" imgH="431800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7" y="1361"/>
                          <a:ext cx="1696" cy="2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45" name="Rectangle 10"/>
            <p:cNvSpPr>
              <a:spLocks noChangeArrowheads="1"/>
            </p:cNvSpPr>
            <p:nvPr/>
          </p:nvSpPr>
          <p:spPr bwMode="auto">
            <a:xfrm>
              <a:off x="340" y="1299"/>
              <a:ext cx="19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如果在全增量中取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3346" name="Rectangle 12"/>
            <p:cNvSpPr>
              <a:spLocks noChangeArrowheads="1"/>
            </p:cNvSpPr>
            <p:nvPr/>
          </p:nvSpPr>
          <p:spPr bwMode="auto">
            <a:xfrm>
              <a:off x="3939" y="1311"/>
              <a:ext cx="268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则相应得到的</a:t>
              </a:r>
              <a:r>
                <a:rPr lang="zh-CN" altLang="en-US" b="1" dirty="0">
                  <a:latin typeface="Times New Roman" panose="02020603050405020304" pitchFamily="18" charset="0"/>
                </a:rPr>
                <a:t>增量称为</a:t>
              </a:r>
            </a:p>
          </p:txBody>
        </p:sp>
      </p:grpSp>
      <p:sp>
        <p:nvSpPr>
          <p:cNvPr id="56334" name="Rectangle 14"/>
          <p:cNvSpPr>
            <a:spLocks noChangeArrowheads="1"/>
          </p:cNvSpPr>
          <p:nvPr/>
        </p:nvSpPr>
        <p:spPr bwMode="auto">
          <a:xfrm>
            <a:off x="1447801" y="1193334"/>
            <a:ext cx="144623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偏增量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5633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16407"/>
              </p:ext>
            </p:extLst>
          </p:nvPr>
        </p:nvGraphicFramePr>
        <p:xfrm>
          <a:off x="2600326" y="1776414"/>
          <a:ext cx="62388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8" r:id="rId5" imgW="6235700" imgH="431800" progId="Equation.DSMT4">
                  <p:embed/>
                </p:oleObj>
              </mc:Choice>
              <mc:Fallback>
                <p:oleObj r:id="rId5" imgW="6235700" imgH="4318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0326" y="1776414"/>
                        <a:ext cx="62388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3352845"/>
              </p:ext>
            </p:extLst>
          </p:nvPr>
        </p:nvGraphicFramePr>
        <p:xfrm>
          <a:off x="2619376" y="2420939"/>
          <a:ext cx="621982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9" r:id="rId7" imgW="6223000" imgH="482600" progId="Equation.DSMT4">
                  <p:embed/>
                </p:oleObj>
              </mc:Choice>
              <mc:Fallback>
                <p:oleObj r:id="rId7" imgW="6223000" imgH="4826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9376" y="2420939"/>
                        <a:ext cx="621982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9" name="Rectangle 19"/>
          <p:cNvSpPr>
            <a:spLocks noChangeArrowheads="1"/>
          </p:cNvSpPr>
          <p:nvPr/>
        </p:nvSpPr>
        <p:spPr bwMode="auto">
          <a:xfrm>
            <a:off x="1447800" y="2995613"/>
            <a:ext cx="81359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Times New Roman" panose="02020603050405020304" pitchFamily="18" charset="0"/>
              </a:rPr>
              <a:t>一般说来</a:t>
            </a:r>
            <a:r>
              <a:rPr lang="en-US" altLang="zh-CN" b="1">
                <a:latin typeface="Times New Roman" panose="02020603050405020304" pitchFamily="18" charset="0"/>
              </a:rPr>
              <a:t>,  </a:t>
            </a:r>
            <a:r>
              <a:rPr lang="zh-CN" altLang="en-US" b="1">
                <a:latin typeface="Times New Roman" panose="02020603050405020304" pitchFamily="18" charset="0"/>
              </a:rPr>
              <a:t>全增量并不等于相应的两个偏增量之和</a:t>
            </a:r>
            <a:r>
              <a:rPr lang="en-US" altLang="zh-CN" b="1">
                <a:latin typeface="Times New Roman" panose="02020603050405020304" pitchFamily="18" charset="0"/>
              </a:rPr>
              <a:t>. </a:t>
            </a:r>
          </a:p>
        </p:txBody>
      </p:sp>
      <p:grpSp>
        <p:nvGrpSpPr>
          <p:cNvPr id="56344" name="Group 24"/>
          <p:cNvGrpSpPr>
            <a:grpSpLocks/>
          </p:cNvGrpSpPr>
          <p:nvPr/>
        </p:nvGrpSpPr>
        <p:grpSpPr bwMode="auto">
          <a:xfrm>
            <a:off x="1536700" y="3524250"/>
            <a:ext cx="7905750" cy="615950"/>
            <a:chOff x="370" y="336"/>
            <a:chExt cx="4980" cy="388"/>
          </a:xfrm>
        </p:grpSpPr>
        <p:sp>
          <p:nvSpPr>
            <p:cNvPr id="13342" name="Rectangle 25"/>
            <p:cNvSpPr>
              <a:spLocks noChangeArrowheads="1"/>
            </p:cNvSpPr>
            <p:nvPr/>
          </p:nvSpPr>
          <p:spPr bwMode="auto">
            <a:xfrm>
              <a:off x="370" y="336"/>
              <a:ext cx="309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若一个偏增量的极限为零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如 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3343" name="Object 26"/>
            <p:cNvGraphicFramePr>
              <a:graphicFrameLocks noChangeAspect="1"/>
            </p:cNvGraphicFramePr>
            <p:nvPr/>
          </p:nvGraphicFramePr>
          <p:xfrm>
            <a:off x="3334" y="358"/>
            <a:ext cx="2016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60" r:id="rId9" imgW="3200400" imgH="584200" progId="Equation.DSMT4">
                    <p:embed/>
                  </p:oleObj>
                </mc:Choice>
                <mc:Fallback>
                  <p:oleObj r:id="rId9" imgW="3200400" imgH="584200" progId="Equation.DSMT4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34" y="358"/>
                          <a:ext cx="2016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6347" name="Group 27"/>
          <p:cNvGrpSpPr>
            <a:grpSpLocks/>
          </p:cNvGrpSpPr>
          <p:nvPr/>
        </p:nvGrpSpPr>
        <p:grpSpPr bwMode="auto">
          <a:xfrm>
            <a:off x="1539875" y="4149725"/>
            <a:ext cx="8180388" cy="590550"/>
            <a:chOff x="364" y="754"/>
            <a:chExt cx="5153" cy="372"/>
          </a:xfrm>
        </p:grpSpPr>
        <p:graphicFrame>
          <p:nvGraphicFramePr>
            <p:cNvPr id="13337" name="Object 28"/>
            <p:cNvGraphicFramePr>
              <a:graphicFrameLocks noChangeAspect="1"/>
            </p:cNvGraphicFramePr>
            <p:nvPr/>
          </p:nvGraphicFramePr>
          <p:xfrm>
            <a:off x="1776" y="799"/>
            <a:ext cx="582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61" r:id="rId11" imgW="927100" imgH="431800" progId="Equation.DSMT4">
                    <p:embed/>
                  </p:oleObj>
                </mc:Choice>
                <mc:Fallback>
                  <p:oleObj r:id="rId11" imgW="927100" imgH="431800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6" y="799"/>
                          <a:ext cx="582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38" name="Object 29"/>
            <p:cNvGraphicFramePr>
              <a:graphicFrameLocks noChangeAspect="1"/>
            </p:cNvGraphicFramePr>
            <p:nvPr/>
          </p:nvGraphicFramePr>
          <p:xfrm>
            <a:off x="2741" y="831"/>
            <a:ext cx="81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62" r:id="rId13" imgW="1282700" imgH="431800" progId="Equation.DSMT4">
                    <p:embed/>
                  </p:oleObj>
                </mc:Choice>
                <mc:Fallback>
                  <p:oleObj r:id="rId13" imgW="1282700" imgH="431800" progId="Equation.DSMT4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1" y="831"/>
                          <a:ext cx="81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9" name="Rectangle 30"/>
            <p:cNvSpPr>
              <a:spLocks noChangeArrowheads="1"/>
            </p:cNvSpPr>
            <p:nvPr/>
          </p:nvSpPr>
          <p:spPr bwMode="auto">
            <a:xfrm>
              <a:off x="364" y="754"/>
              <a:ext cx="152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则表示当固定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3340" name="Rectangle 31"/>
            <p:cNvSpPr>
              <a:spLocks noChangeArrowheads="1"/>
            </p:cNvSpPr>
            <p:nvPr/>
          </p:nvSpPr>
          <p:spPr bwMode="auto">
            <a:xfrm>
              <a:off x="2305" y="799"/>
              <a:ext cx="5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时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</a:p>
          </p:txBody>
        </p:sp>
        <p:sp>
          <p:nvSpPr>
            <p:cNvPr id="13341" name="Rectangle 32"/>
            <p:cNvSpPr>
              <a:spLocks noChangeArrowheads="1"/>
            </p:cNvSpPr>
            <p:nvPr/>
          </p:nvSpPr>
          <p:spPr bwMode="auto">
            <a:xfrm>
              <a:off x="3491" y="799"/>
              <a:ext cx="202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作为 </a:t>
              </a:r>
              <a:r>
                <a:rPr lang="en-US" altLang="zh-CN" b="1" i="1">
                  <a:latin typeface="Times New Roman" panose="02020603050405020304" pitchFamily="18" charset="0"/>
                </a:rPr>
                <a:t>x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的函数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它 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695450" y="5583238"/>
            <a:ext cx="3867150" cy="519113"/>
            <a:chOff x="3952875" y="5583238"/>
            <a:chExt cx="3867150" cy="519113"/>
          </a:xfrm>
        </p:grpSpPr>
        <p:graphicFrame>
          <p:nvGraphicFramePr>
            <p:cNvPr id="13334" name="Object 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69940132"/>
                </p:ext>
              </p:extLst>
            </p:nvPr>
          </p:nvGraphicFramePr>
          <p:xfrm>
            <a:off x="3952875" y="5661025"/>
            <a:ext cx="1285875" cy="428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63" r:id="rId15" imgW="1282700" imgH="431800" progId="Equation.DSMT4">
                    <p:embed/>
                  </p:oleObj>
                </mc:Choice>
                <mc:Fallback>
                  <p:oleObj r:id="rId15" imgW="1282700" imgH="431800" progId="Equation.DSMT4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52875" y="5661025"/>
                          <a:ext cx="1285875" cy="428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5" name="Rectangle 40"/>
            <p:cNvSpPr>
              <a:spLocks noChangeArrowheads="1"/>
            </p:cNvSpPr>
            <p:nvPr/>
          </p:nvSpPr>
          <p:spPr bwMode="auto">
            <a:xfrm>
              <a:off x="5248275" y="5583238"/>
              <a:ext cx="257175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在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y</a:t>
              </a:r>
              <a:r>
                <a:rPr lang="en-US" altLang="zh-CN" b="1" baseline="-30000" dirty="0">
                  <a:latin typeface="Times New Roman" panose="02020603050405020304" pitchFamily="18" charset="0"/>
                </a:rPr>
                <a:t>0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连续</a:t>
              </a:r>
              <a:r>
                <a:rPr lang="en-US" altLang="zh-CN" b="1" dirty="0">
                  <a:latin typeface="Times New Roman" panose="02020603050405020304" pitchFamily="18" charset="0"/>
                </a:rPr>
                <a:t>.         </a:t>
              </a:r>
            </a:p>
          </p:txBody>
        </p:sp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819400" y="1193801"/>
            <a:ext cx="16129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分别记作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24000" y="4868864"/>
            <a:ext cx="8953500" cy="669925"/>
            <a:chOff x="1524000" y="4868864"/>
            <a:chExt cx="8953500" cy="669925"/>
          </a:xfrm>
        </p:grpSpPr>
        <p:sp>
          <p:nvSpPr>
            <p:cNvPr id="13333" name="Rectangle 38"/>
            <p:cNvSpPr>
              <a:spLocks noChangeArrowheads="1"/>
            </p:cNvSpPr>
            <p:nvPr/>
          </p:nvSpPr>
          <p:spPr bwMode="auto">
            <a:xfrm>
              <a:off x="7620000" y="4896316"/>
              <a:ext cx="28575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固定            时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，  </a:t>
              </a:r>
            </a:p>
          </p:txBody>
        </p:sp>
        <p:graphicFrame>
          <p:nvGraphicFramePr>
            <p:cNvPr id="13336" name="Object 4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1386323"/>
                </p:ext>
              </p:extLst>
            </p:nvPr>
          </p:nvGraphicFramePr>
          <p:xfrm>
            <a:off x="8487105" y="4962250"/>
            <a:ext cx="9398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464" name="Equation" r:id="rId17" imgW="939392" imgH="431613" progId="Equation.DSMT4">
                    <p:embed/>
                  </p:oleObj>
                </mc:Choice>
                <mc:Fallback>
                  <p:oleObj name="Equation" r:id="rId17" imgW="939392" imgH="431613" progId="Equation.DSMT4">
                    <p:embed/>
                    <p:pic>
                      <p:nvPicPr>
                        <p:cNvPr id="0" name="Object 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87105" y="4962250"/>
                          <a:ext cx="939800" cy="431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2" name="Rectangle 36"/>
            <p:cNvSpPr>
              <a:spLocks noChangeArrowheads="1"/>
            </p:cNvSpPr>
            <p:nvPr/>
          </p:nvSpPr>
          <p:spPr bwMode="auto">
            <a:xfrm>
              <a:off x="6173787" y="4892209"/>
              <a:ext cx="180690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则表示</a:t>
              </a:r>
              <a:r>
                <a:rPr lang="zh-CN" altLang="en-US" b="1">
                  <a:latin typeface="Times New Roman" panose="02020603050405020304" pitchFamily="18" charset="0"/>
                </a:rPr>
                <a:t>当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grpSp>
          <p:nvGrpSpPr>
            <p:cNvPr id="13348" name="Group 36"/>
            <p:cNvGrpSpPr>
              <a:grpSpLocks/>
            </p:cNvGrpSpPr>
            <p:nvPr/>
          </p:nvGrpSpPr>
          <p:grpSpPr bwMode="auto">
            <a:xfrm>
              <a:off x="1524000" y="4868864"/>
              <a:ext cx="4613275" cy="669925"/>
              <a:chOff x="1495" y="3067"/>
              <a:chExt cx="2906" cy="422"/>
            </a:xfrm>
          </p:grpSpPr>
          <p:graphicFrame>
            <p:nvGraphicFramePr>
              <p:cNvPr id="13331" name="Object 35"/>
              <p:cNvGraphicFramePr>
                <a:graphicFrameLocks noChangeAspect="1"/>
              </p:cNvGraphicFramePr>
              <p:nvPr/>
            </p:nvGraphicFramePr>
            <p:xfrm>
              <a:off x="2153" y="3115"/>
              <a:ext cx="2248" cy="37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465" name="Equation" r:id="rId19" imgW="3568700" imgH="596900" progId="Equation.DSMT4">
                      <p:embed/>
                    </p:oleObj>
                  </mc:Choice>
                  <mc:Fallback>
                    <p:oleObj name="Equation" r:id="rId19" imgW="3568700" imgH="596900" progId="Equation.DSMT4">
                      <p:embed/>
                      <p:pic>
                        <p:nvPicPr>
                          <p:cNvPr id="0" name="Object 3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53" y="3115"/>
                            <a:ext cx="2248" cy="37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330" name="矩形 2"/>
              <p:cNvSpPr>
                <a:spLocks noChangeArrowheads="1"/>
              </p:cNvSpPr>
              <p:nvPr/>
            </p:nvSpPr>
            <p:spPr bwMode="auto">
              <a:xfrm>
                <a:off x="1495" y="3067"/>
                <a:ext cx="684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同理</a:t>
                </a:r>
                <a:r>
                  <a:rPr lang="en-US" altLang="zh-CN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, </a:t>
                </a:r>
                <a:endParaRPr lang="zh-CN" altLang="en-US" sz="18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4" name="Rectangle 34"/>
          <p:cNvSpPr>
            <a:spLocks noChangeArrowheads="1"/>
          </p:cNvSpPr>
          <p:nvPr/>
        </p:nvSpPr>
        <p:spPr bwMode="auto">
          <a:xfrm>
            <a:off x="9372600" y="4223320"/>
            <a:ext cx="19780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</a:rPr>
              <a:t>x</a:t>
            </a:r>
            <a:r>
              <a:rPr lang="en-US" altLang="zh-CN" b="1" baseline="-30000" dirty="0">
                <a:latin typeface="Times New Roman" panose="02020603050405020304" pitchFamily="18" charset="0"/>
              </a:rPr>
              <a:t>0 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连续</a:t>
            </a:r>
            <a:r>
              <a:rPr lang="en-US" altLang="zh-CN" b="1" dirty="0">
                <a:latin typeface="Times New Roman" panose="02020603050405020304" pitchFamily="18" charset="0"/>
              </a:rPr>
              <a:t>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6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6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6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56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4" grpId="0"/>
      <p:bldP spid="56339" grpId="0"/>
      <p:bldP spid="2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339" name="Group 43"/>
          <p:cNvGrpSpPr>
            <a:grpSpLocks/>
          </p:cNvGrpSpPr>
          <p:nvPr/>
        </p:nvGrpSpPr>
        <p:grpSpPr bwMode="auto">
          <a:xfrm>
            <a:off x="838200" y="685800"/>
            <a:ext cx="7870825" cy="546100"/>
            <a:chOff x="374" y="2087"/>
            <a:chExt cx="4958" cy="344"/>
          </a:xfrm>
        </p:grpSpPr>
        <p:sp>
          <p:nvSpPr>
            <p:cNvPr id="14355" name="Rectangle 21"/>
            <p:cNvSpPr>
              <a:spLocks noChangeArrowheads="1"/>
            </p:cNvSpPr>
            <p:nvPr/>
          </p:nvSpPr>
          <p:spPr bwMode="auto">
            <a:xfrm>
              <a:off x="374" y="2087"/>
              <a:ext cx="341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容易证明</a:t>
              </a:r>
              <a:r>
                <a:rPr lang="en-US" altLang="zh-CN" b="1" dirty="0">
                  <a:latin typeface="Times New Roman" panose="02020603050405020304" pitchFamily="18" charset="0"/>
                </a:rPr>
                <a:t>: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当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f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在其定义域的内点 </a:t>
              </a:r>
            </a:p>
          </p:txBody>
        </p:sp>
        <p:sp>
          <p:nvSpPr>
            <p:cNvPr id="14356" name="Rectangle 22"/>
            <p:cNvSpPr>
              <a:spLocks noChangeArrowheads="1"/>
            </p:cNvSpPr>
            <p:nvPr/>
          </p:nvSpPr>
          <p:spPr bwMode="auto">
            <a:xfrm>
              <a:off x="4429" y="2104"/>
              <a:ext cx="90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连续时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</a:p>
          </p:txBody>
        </p:sp>
        <p:graphicFrame>
          <p:nvGraphicFramePr>
            <p:cNvPr id="14357" name="Object 23"/>
            <p:cNvGraphicFramePr>
              <a:graphicFrameLocks noChangeAspect="1"/>
            </p:cNvGraphicFramePr>
            <p:nvPr/>
          </p:nvGraphicFramePr>
          <p:xfrm>
            <a:off x="3720" y="2132"/>
            <a:ext cx="73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09" name="Equation" r:id="rId3" imgW="1167893" imgH="431613" progId="Equation.DSMT4">
                    <p:embed/>
                  </p:oleObj>
                </mc:Choice>
                <mc:Fallback>
                  <p:oleObj name="Equation" r:id="rId3" imgW="1167893" imgH="431613" progId="Equation.DSMT4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0" y="2132"/>
                          <a:ext cx="73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338" name="Group 42"/>
          <p:cNvGrpSpPr>
            <a:grpSpLocks/>
          </p:cNvGrpSpPr>
          <p:nvPr/>
        </p:nvGrpSpPr>
        <p:grpSpPr bwMode="auto">
          <a:xfrm>
            <a:off x="2590800" y="1362076"/>
            <a:ext cx="6072187" cy="519113"/>
            <a:chOff x="430" y="2513"/>
            <a:chExt cx="3825" cy="327"/>
          </a:xfrm>
        </p:grpSpPr>
        <p:graphicFrame>
          <p:nvGraphicFramePr>
            <p:cNvPr id="14351" name="Object 26"/>
            <p:cNvGraphicFramePr>
              <a:graphicFrameLocks noChangeAspect="1"/>
            </p:cNvGraphicFramePr>
            <p:nvPr/>
          </p:nvGraphicFramePr>
          <p:xfrm>
            <a:off x="430" y="2558"/>
            <a:ext cx="81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10" r:id="rId5" imgW="1282700" imgH="431800" progId="Equation.DSMT4">
                    <p:embed/>
                  </p:oleObj>
                </mc:Choice>
                <mc:Fallback>
                  <p:oleObj r:id="rId5" imgW="1282700" imgH="431800" progId="Equation.DSMT4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" y="2558"/>
                          <a:ext cx="81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52" name="Object 25"/>
            <p:cNvGraphicFramePr>
              <a:graphicFrameLocks noChangeAspect="1"/>
            </p:cNvGraphicFramePr>
            <p:nvPr/>
          </p:nvGraphicFramePr>
          <p:xfrm>
            <a:off x="2009" y="2560"/>
            <a:ext cx="81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411" r:id="rId7" imgW="1282700" imgH="431800" progId="Equation.DSMT4">
                    <p:embed/>
                  </p:oleObj>
                </mc:Choice>
                <mc:Fallback>
                  <p:oleObj r:id="rId7" imgW="1282700" imgH="431800" progId="Equation.DSMT4">
                    <p:embed/>
                    <p:pic>
                      <p:nvPicPr>
                        <p:cNvPr id="0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09" y="2560"/>
                          <a:ext cx="81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53" name="Rectangle 28"/>
            <p:cNvSpPr>
              <a:spLocks noChangeArrowheads="1"/>
            </p:cNvSpPr>
            <p:nvPr/>
          </p:nvSpPr>
          <p:spPr bwMode="auto">
            <a:xfrm>
              <a:off x="1208" y="2513"/>
              <a:ext cx="90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在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x</a:t>
              </a:r>
              <a:r>
                <a:rPr lang="en-US" altLang="zh-CN" b="1" baseline="-30000" dirty="0">
                  <a:latin typeface="Times New Roman" panose="02020603050405020304" pitchFamily="18" charset="0"/>
                </a:rPr>
                <a:t>0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与</a:t>
              </a:r>
              <a:r>
                <a:rPr lang="zh-CN" altLang="en-US" b="1" dirty="0"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4354" name="Rectangle 29"/>
            <p:cNvSpPr>
              <a:spLocks noChangeArrowheads="1"/>
            </p:cNvSpPr>
            <p:nvPr/>
          </p:nvSpPr>
          <p:spPr bwMode="auto">
            <a:xfrm>
              <a:off x="2746" y="2513"/>
              <a:ext cx="15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在 </a:t>
              </a:r>
              <a:r>
                <a:rPr lang="en-US" altLang="zh-CN" b="1" i="1">
                  <a:latin typeface="Times New Roman" panose="02020603050405020304" pitchFamily="18" charset="0"/>
                </a:rPr>
                <a:t>y</a:t>
              </a:r>
              <a:r>
                <a:rPr lang="en-US" altLang="zh-CN" b="1" baseline="-30000">
                  <a:latin typeface="Times New Roman" panose="02020603050405020304" pitchFamily="18" charset="0"/>
                </a:rPr>
                <a:t>0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都连续</a:t>
              </a:r>
              <a:r>
                <a:rPr lang="en-US" altLang="zh-CN" b="1">
                  <a:latin typeface="Times New Roman" panose="02020603050405020304" pitchFamily="18" charset="0"/>
                </a:rPr>
                <a:t>.  </a:t>
              </a:r>
            </a:p>
          </p:txBody>
        </p:sp>
      </p:grpSp>
      <p:sp>
        <p:nvSpPr>
          <p:cNvPr id="55327" name="Rectangle 31"/>
          <p:cNvSpPr>
            <a:spLocks noChangeArrowheads="1"/>
          </p:cNvSpPr>
          <p:nvPr/>
        </p:nvSpPr>
        <p:spPr bwMode="auto">
          <a:xfrm>
            <a:off x="927789" y="2116134"/>
            <a:ext cx="82121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但是反过来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由二元函数对单个自变量都连续，</a:t>
            </a:r>
          </a:p>
        </p:txBody>
      </p:sp>
      <p:sp>
        <p:nvSpPr>
          <p:cNvPr id="55328" name="Rectangle 32"/>
          <p:cNvSpPr>
            <a:spLocks noChangeArrowheads="1"/>
          </p:cNvSpPr>
          <p:nvPr/>
        </p:nvSpPr>
        <p:spPr bwMode="auto">
          <a:xfrm>
            <a:off x="858836" y="2803253"/>
            <a:ext cx="8382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一般不能保证该函数的连续性 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除非另外增加条件</a:t>
            </a:r>
            <a:r>
              <a:rPr lang="en-US" altLang="zh-CN" b="1" dirty="0">
                <a:latin typeface="Times New Roman" panose="02020603050405020304" pitchFamily="18" charset="0"/>
              </a:rPr>
              <a:t>). 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55340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3785743"/>
              </p:ext>
            </p:extLst>
          </p:nvPr>
        </p:nvGraphicFramePr>
        <p:xfrm>
          <a:off x="4076699" y="3889495"/>
          <a:ext cx="330517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2" r:id="rId9" imgW="3302000" imgH="1003300" progId="Equation.DSMT4">
                  <p:embed/>
                </p:oleObj>
              </mc:Choice>
              <mc:Fallback>
                <p:oleObj r:id="rId9" imgW="3302000" imgH="1003300" progId="Equation.DSMT4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699" y="3889495"/>
                        <a:ext cx="3305175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41" name="Rectangle 45"/>
          <p:cNvSpPr>
            <a:spLocks noChangeArrowheads="1"/>
          </p:cNvSpPr>
          <p:nvPr/>
        </p:nvSpPr>
        <p:spPr bwMode="auto">
          <a:xfrm>
            <a:off x="898524" y="4937780"/>
            <a:ext cx="37000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在原点处显然不连续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</a:p>
        </p:txBody>
      </p:sp>
      <p:sp>
        <p:nvSpPr>
          <p:cNvPr id="55342" name="Rectangle 46"/>
          <p:cNvSpPr>
            <a:spLocks noChangeArrowheads="1"/>
          </p:cNvSpPr>
          <p:nvPr/>
        </p:nvSpPr>
        <p:spPr bwMode="auto">
          <a:xfrm>
            <a:off x="927100" y="5576544"/>
            <a:ext cx="763863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因此它在原点处对 </a:t>
            </a:r>
            <a:r>
              <a:rPr lang="en-US" altLang="zh-CN" b="1" i="1" dirty="0">
                <a:latin typeface="Times New Roman" panose="02020603050405020304" pitchFamily="18" charset="0"/>
              </a:rPr>
              <a:t>x </a:t>
            </a:r>
            <a:r>
              <a:rPr lang="zh-CN" altLang="en-US" b="1" dirty="0">
                <a:latin typeface="Times New Roman" panose="02020603050405020304" pitchFamily="18" charset="0"/>
              </a:rPr>
              <a:t>和对 </a:t>
            </a:r>
            <a:r>
              <a:rPr lang="en-US" altLang="zh-CN" b="1" i="1" dirty="0">
                <a:latin typeface="Times New Roman" panose="02020603050405020304" pitchFamily="18" charset="0"/>
              </a:rPr>
              <a:t>y </a:t>
            </a:r>
            <a:r>
              <a:rPr lang="zh-CN" altLang="en-US" b="1" dirty="0">
                <a:latin typeface="Times New Roman" panose="02020603050405020304" pitchFamily="18" charset="0"/>
              </a:rPr>
              <a:t>分别都连续</a:t>
            </a:r>
            <a:r>
              <a:rPr lang="en-US" altLang="zh-CN" b="1" dirty="0">
                <a:latin typeface="Times New Roman" panose="02020603050405020304" pitchFamily="18" charset="0"/>
              </a:rPr>
              <a:t>.              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28239" y="3460479"/>
            <a:ext cx="2590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例如二元函数</a:t>
            </a:r>
          </a:p>
        </p:txBody>
      </p:sp>
      <p:sp>
        <p:nvSpPr>
          <p:cNvPr id="5" name="Rectangle 45"/>
          <p:cNvSpPr>
            <a:spLocks noChangeArrowheads="1"/>
          </p:cNvSpPr>
          <p:nvPr/>
        </p:nvSpPr>
        <p:spPr bwMode="auto">
          <a:xfrm>
            <a:off x="4400549" y="4933018"/>
            <a:ext cx="45320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Times New Roman" panose="02020603050405020304" pitchFamily="18" charset="0"/>
              </a:rPr>
              <a:t>但由于 </a:t>
            </a:r>
            <a:r>
              <a:rPr lang="en-US" altLang="zh-CN" b="1" i="1">
                <a:latin typeface="Times New Roman" panose="02020603050405020304" pitchFamily="18" charset="0"/>
              </a:rPr>
              <a:t>f</a:t>
            </a:r>
            <a:r>
              <a:rPr lang="en-US" altLang="zh-CN" b="1">
                <a:latin typeface="Times New Roman" panose="02020603050405020304" pitchFamily="18" charset="0"/>
              </a:rPr>
              <a:t> (0, </a:t>
            </a:r>
            <a:r>
              <a:rPr lang="en-US" altLang="zh-CN" b="1" i="1">
                <a:latin typeface="Times New Roman" panose="02020603050405020304" pitchFamily="18" charset="0"/>
              </a:rPr>
              <a:t>y</a:t>
            </a:r>
            <a:r>
              <a:rPr lang="en-US" altLang="zh-CN" b="1">
                <a:latin typeface="Times New Roman" panose="02020603050405020304" pitchFamily="18" charset="0"/>
              </a:rPr>
              <a:t>) = </a:t>
            </a:r>
            <a:r>
              <a:rPr lang="en-US" altLang="zh-CN" b="1" i="1">
                <a:latin typeface="Times New Roman" panose="02020603050405020304" pitchFamily="18" charset="0"/>
              </a:rPr>
              <a:t>f 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en-US" altLang="zh-CN" b="1" i="1">
                <a:latin typeface="Times New Roman" panose="02020603050405020304" pitchFamily="18" charset="0"/>
              </a:rPr>
              <a:t>x</a:t>
            </a:r>
            <a:r>
              <a:rPr lang="en-US" altLang="zh-CN" b="1">
                <a:latin typeface="Times New Roman" panose="02020603050405020304" pitchFamily="18" charset="0"/>
              </a:rPr>
              <a:t>, 0) = 0,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5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5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55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27" grpId="0"/>
      <p:bldP spid="55328" grpId="0"/>
      <p:bldP spid="55341" grpId="0"/>
      <p:bldP spid="55342" grpId="0"/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838200" y="685800"/>
            <a:ext cx="4348162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</a:rPr>
              <a:t>3. </a:t>
            </a:r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连续函数的局部性质   </a:t>
            </a:r>
          </a:p>
        </p:txBody>
      </p:sp>
      <p:sp>
        <p:nvSpPr>
          <p:cNvPr id="50191" name="Rectangle 15"/>
          <p:cNvSpPr>
            <a:spLocks noChangeArrowheads="1"/>
          </p:cNvSpPr>
          <p:nvPr/>
        </p:nvSpPr>
        <p:spPr bwMode="auto">
          <a:xfrm>
            <a:off x="1138238" y="2469684"/>
            <a:ext cx="144623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算法则</a:t>
            </a:r>
            <a:r>
              <a:rPr lang="en-US" altLang="zh-CN" b="1" dirty="0">
                <a:latin typeface="Times New Roman" panose="02020603050405020304" pitchFamily="18" charset="0"/>
              </a:rPr>
              <a:t>.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50192" name="Rectangle 16"/>
          <p:cNvSpPr>
            <a:spLocks noChangeArrowheads="1"/>
          </p:cNvSpPr>
          <p:nvPr/>
        </p:nvSpPr>
        <p:spPr bwMode="auto">
          <a:xfrm>
            <a:off x="1158874" y="1263651"/>
            <a:ext cx="10042526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若二元函数在某一点连续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则与一元函数一样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可以证明它在</a:t>
            </a:r>
          </a:p>
        </p:txBody>
      </p:sp>
      <p:sp>
        <p:nvSpPr>
          <p:cNvPr id="50193" name="Rectangle 17"/>
          <p:cNvSpPr>
            <a:spLocks noChangeArrowheads="1"/>
          </p:cNvSpPr>
          <p:nvPr/>
        </p:nvSpPr>
        <p:spPr bwMode="auto">
          <a:xfrm>
            <a:off x="1155700" y="1830388"/>
            <a:ext cx="97409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这一点近旁具有局部有界性、局部保号性以及相应的四则运</a:t>
            </a:r>
          </a:p>
        </p:txBody>
      </p:sp>
      <p:sp>
        <p:nvSpPr>
          <p:cNvPr id="50196" name="Rectangle 20"/>
          <p:cNvSpPr>
            <a:spLocks noChangeArrowheads="1"/>
          </p:cNvSpPr>
          <p:nvPr/>
        </p:nvSpPr>
        <p:spPr bwMode="auto">
          <a:xfrm>
            <a:off x="7391400" y="3156604"/>
            <a:ext cx="442140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其余留给读者自己去练习</a:t>
            </a:r>
            <a:r>
              <a:rPr lang="en-US" altLang="zh-CN" b="1" dirty="0">
                <a:latin typeface="Times New Roman" panose="02020603050405020304" pitchFamily="18" charset="0"/>
              </a:rPr>
              <a:t>.  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138238" y="3156604"/>
            <a:ext cx="64386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下面只证明二元复合函数的连续性定理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0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90" grpId="0"/>
      <p:bldP spid="50191" grpId="0"/>
      <p:bldP spid="50192" grpId="0"/>
      <p:bldP spid="50193" grpId="0"/>
      <p:bldP spid="50196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29" name="Group 45"/>
          <p:cNvGrpSpPr>
            <a:grpSpLocks/>
          </p:cNvGrpSpPr>
          <p:nvPr/>
        </p:nvGrpSpPr>
        <p:grpSpPr bwMode="auto">
          <a:xfrm>
            <a:off x="914400" y="609600"/>
            <a:ext cx="10515600" cy="3352800"/>
            <a:chOff x="384" y="384"/>
            <a:chExt cx="4992" cy="2112"/>
          </a:xfrm>
        </p:grpSpPr>
        <p:sp>
          <p:nvSpPr>
            <p:cNvPr id="35" name="矩形 34"/>
            <p:cNvSpPr/>
            <p:nvPr/>
          </p:nvSpPr>
          <p:spPr>
            <a:xfrm>
              <a:off x="384" y="384"/>
              <a:ext cx="4992" cy="2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384" y="384"/>
              <a:ext cx="4992" cy="327"/>
            </a:xfrm>
            <a:prstGeom prst="rect">
              <a:avLst/>
            </a:prstGeom>
            <a:solidFill>
              <a:srgbClr val="04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16425" name="矩形 36"/>
            <p:cNvSpPr>
              <a:spLocks noChangeArrowheads="1"/>
            </p:cNvSpPr>
            <p:nvPr/>
          </p:nvSpPr>
          <p:spPr bwMode="auto">
            <a:xfrm>
              <a:off x="736" y="405"/>
              <a:ext cx="206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indent="-609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 定理</a:t>
              </a:r>
              <a:r>
                <a:rPr lang="en-US" altLang="zh-CN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16.7</a:t>
              </a:r>
              <a:r>
                <a: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（复合函数连续性）</a:t>
              </a:r>
              <a:endPara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  <p:pic>
          <p:nvPicPr>
            <p:cNvPr id="16426" name="Picture 5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" y="412"/>
              <a:ext cx="26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916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4405393"/>
              </p:ext>
            </p:extLst>
          </p:nvPr>
        </p:nvGraphicFramePr>
        <p:xfrm>
          <a:off x="4247629" y="2744796"/>
          <a:ext cx="44958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1" name="Equation" r:id="rId4" imgW="4495800" imgH="431800" progId="Equation.DSMT4">
                  <p:embed/>
                </p:oleObj>
              </mc:Choice>
              <mc:Fallback>
                <p:oleObj name="Equation" r:id="rId4" imgW="4495800" imgH="431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7629" y="2744796"/>
                        <a:ext cx="44958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180" name="Group 28"/>
          <p:cNvGrpSpPr>
            <a:grpSpLocks/>
          </p:cNvGrpSpPr>
          <p:nvPr/>
        </p:nvGrpSpPr>
        <p:grpSpPr bwMode="auto">
          <a:xfrm>
            <a:off x="852488" y="3365492"/>
            <a:ext cx="8443911" cy="538161"/>
            <a:chOff x="340" y="2921"/>
            <a:chExt cx="5319" cy="339"/>
          </a:xfrm>
        </p:grpSpPr>
        <p:sp>
          <p:nvSpPr>
            <p:cNvPr id="16420" name="Rectangle 18"/>
            <p:cNvSpPr>
              <a:spLocks noChangeArrowheads="1"/>
            </p:cNvSpPr>
            <p:nvPr/>
          </p:nvSpPr>
          <p:spPr bwMode="auto">
            <a:xfrm>
              <a:off x="340" y="2921"/>
              <a:ext cx="130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则复合函数 </a:t>
              </a:r>
            </a:p>
          </p:txBody>
        </p:sp>
        <p:graphicFrame>
          <p:nvGraphicFramePr>
            <p:cNvPr id="16421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69172120"/>
                </p:ext>
              </p:extLst>
            </p:nvPr>
          </p:nvGraphicFramePr>
          <p:xfrm>
            <a:off x="1537" y="2989"/>
            <a:ext cx="2490" cy="2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52" name="Equation" r:id="rId6" imgW="3949700" imgH="355600" progId="Equation.DSMT4">
                    <p:embed/>
                  </p:oleObj>
                </mc:Choice>
                <mc:Fallback>
                  <p:oleObj name="Equation" r:id="rId6" imgW="3949700" imgH="35560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7" y="2989"/>
                          <a:ext cx="2490" cy="22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22" name="Rectangle 19"/>
            <p:cNvSpPr>
              <a:spLocks noChangeArrowheads="1"/>
            </p:cNvSpPr>
            <p:nvPr/>
          </p:nvSpPr>
          <p:spPr bwMode="auto">
            <a:xfrm>
              <a:off x="3873" y="2930"/>
              <a:ext cx="178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在点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P</a:t>
              </a:r>
              <a:r>
                <a:rPr lang="en-US" altLang="zh-CN" b="1" baseline="-30000" dirty="0">
                  <a:latin typeface="Times New Roman" panose="02020603050405020304" pitchFamily="18" charset="0"/>
                </a:rPr>
                <a:t>0 </a:t>
              </a:r>
              <a:r>
                <a:rPr lang="zh-CN" altLang="en-US" b="1" dirty="0">
                  <a:latin typeface="Times New Roman" panose="02020603050405020304" pitchFamily="18" charset="0"/>
                </a:rPr>
                <a:t>也连续</a:t>
              </a:r>
              <a:r>
                <a:rPr lang="en-US" altLang="zh-CN" b="1" dirty="0">
                  <a:latin typeface="Times New Roman" panose="02020603050405020304" pitchFamily="18" charset="0"/>
                </a:rPr>
                <a:t>. </a:t>
              </a:r>
            </a:p>
          </p:txBody>
        </p:sp>
      </p:grpSp>
      <p:graphicFrame>
        <p:nvGraphicFramePr>
          <p:cNvPr id="16418" name="Object 21"/>
          <p:cNvGraphicFramePr>
            <a:graphicFrameLocks noChangeAspect="1"/>
          </p:cNvGraphicFramePr>
          <p:nvPr/>
        </p:nvGraphicFramePr>
        <p:xfrm>
          <a:off x="4979988" y="4257678"/>
          <a:ext cx="23526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3" r:id="rId8" imgW="2349500" imgH="393700" progId="Equation.DSMT4">
                  <p:embed/>
                </p:oleObj>
              </mc:Choice>
              <mc:Fallback>
                <p:oleObj r:id="rId8" imgW="2349500" imgH="3937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9988" y="4257678"/>
                        <a:ext cx="2352675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19" name="Rectangle 23"/>
          <p:cNvSpPr>
            <a:spLocks noChangeArrowheads="1"/>
          </p:cNvSpPr>
          <p:nvPr/>
        </p:nvSpPr>
        <p:spPr bwMode="auto">
          <a:xfrm>
            <a:off x="1171576" y="4759328"/>
            <a:ext cx="14335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使得当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49185" name="Group 33"/>
          <p:cNvGrpSpPr>
            <a:grpSpLocks/>
          </p:cNvGrpSpPr>
          <p:nvPr/>
        </p:nvGrpSpPr>
        <p:grpSpPr bwMode="auto">
          <a:xfrm>
            <a:off x="5330031" y="1678317"/>
            <a:ext cx="4664075" cy="523874"/>
            <a:chOff x="2768" y="1614"/>
            <a:chExt cx="2938" cy="330"/>
          </a:xfrm>
        </p:grpSpPr>
        <p:graphicFrame>
          <p:nvGraphicFramePr>
            <p:cNvPr id="16416" name="Object 11"/>
            <p:cNvGraphicFramePr>
              <a:graphicFrameLocks noChangeAspect="1"/>
            </p:cNvGraphicFramePr>
            <p:nvPr/>
          </p:nvGraphicFramePr>
          <p:xfrm>
            <a:off x="2768" y="1651"/>
            <a:ext cx="88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54" name="Equation" r:id="rId10" imgW="1409088" imgH="431613" progId="Equation.DSMT4">
                    <p:embed/>
                  </p:oleObj>
                </mc:Choice>
                <mc:Fallback>
                  <p:oleObj name="Equation" r:id="rId10" imgW="1409088" imgH="431613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8" y="1651"/>
                          <a:ext cx="88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17" name="Rectangle 32"/>
            <p:cNvSpPr>
              <a:spLocks noChangeArrowheads="1"/>
            </p:cNvSpPr>
            <p:nvPr/>
          </p:nvSpPr>
          <p:spPr bwMode="auto">
            <a:xfrm>
              <a:off x="3602" y="1614"/>
              <a:ext cx="210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的某邻域内有定义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 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49189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852601"/>
              </p:ext>
            </p:extLst>
          </p:nvPr>
        </p:nvGraphicFramePr>
        <p:xfrm>
          <a:off x="3148014" y="5562601"/>
          <a:ext cx="35528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5" r:id="rId12" imgW="3556000" imgH="431800" progId="Equation.DSMT4">
                  <p:embed/>
                </p:oleObj>
              </mc:Choice>
              <mc:Fallback>
                <p:oleObj r:id="rId12" imgW="3556000" imgH="43180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8014" y="5562601"/>
                        <a:ext cx="35528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190" name="Group 38"/>
          <p:cNvGrpSpPr>
            <a:grpSpLocks/>
          </p:cNvGrpSpPr>
          <p:nvPr/>
        </p:nvGrpSpPr>
        <p:grpSpPr bwMode="auto">
          <a:xfrm>
            <a:off x="2516188" y="4814888"/>
            <a:ext cx="4570412" cy="519112"/>
            <a:chOff x="439" y="287"/>
            <a:chExt cx="2879" cy="327"/>
          </a:xfrm>
        </p:grpSpPr>
        <p:graphicFrame>
          <p:nvGraphicFramePr>
            <p:cNvPr id="16414" name="Object 39"/>
            <p:cNvGraphicFramePr>
              <a:graphicFrameLocks noChangeAspect="1"/>
            </p:cNvGraphicFramePr>
            <p:nvPr/>
          </p:nvGraphicFramePr>
          <p:xfrm>
            <a:off x="439" y="306"/>
            <a:ext cx="2274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56" name="Equation" r:id="rId14" imgW="3606800" imgH="431800" progId="Equation.DSMT4">
                    <p:embed/>
                  </p:oleObj>
                </mc:Choice>
                <mc:Fallback>
                  <p:oleObj name="Equation" r:id="rId14" imgW="3606800" imgH="431800" progId="Equation.DSMT4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9" y="306"/>
                          <a:ext cx="2274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15" name="Rectangle 40"/>
            <p:cNvSpPr>
              <a:spLocks noChangeArrowheads="1"/>
            </p:cNvSpPr>
            <p:nvPr/>
          </p:nvSpPr>
          <p:spPr bwMode="auto">
            <a:xfrm>
              <a:off x="2640" y="287"/>
              <a:ext cx="6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时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</a:rPr>
                <a:t>有</a:t>
              </a: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863601" y="1143000"/>
            <a:ext cx="10413999" cy="532745"/>
            <a:chOff x="558800" y="511174"/>
            <a:chExt cx="10414363" cy="532659"/>
          </a:xfrm>
        </p:grpSpPr>
        <p:grpSp>
          <p:nvGrpSpPr>
            <p:cNvPr id="16406" name="Group 30"/>
            <p:cNvGrpSpPr>
              <a:grpSpLocks/>
            </p:cNvGrpSpPr>
            <p:nvPr/>
          </p:nvGrpSpPr>
          <p:grpSpPr bwMode="auto">
            <a:xfrm>
              <a:off x="558800" y="512762"/>
              <a:ext cx="3436938" cy="519112"/>
              <a:chOff x="382" y="743"/>
              <a:chExt cx="2165" cy="327"/>
            </a:xfrm>
          </p:grpSpPr>
          <p:sp>
            <p:nvSpPr>
              <p:cNvPr id="16411" name="Rectangle 4"/>
              <p:cNvSpPr>
                <a:spLocks noChangeArrowheads="1"/>
              </p:cNvSpPr>
              <p:nvPr/>
            </p:nvSpPr>
            <p:spPr bwMode="auto">
              <a:xfrm>
                <a:off x="382" y="743"/>
                <a:ext cx="79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设函数</a:t>
                </a:r>
                <a:endParaRPr lang="zh-CN" altLang="en-US" b="1" dirty="0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16412" name="Object 3"/>
              <p:cNvGraphicFramePr>
                <a:graphicFrameLocks noChangeAspect="1"/>
              </p:cNvGraphicFramePr>
              <p:nvPr/>
            </p:nvGraphicFramePr>
            <p:xfrm>
              <a:off x="1134" y="799"/>
              <a:ext cx="1062" cy="2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57" r:id="rId16" imgW="1688367" imgH="393529" progId="Equation.DSMT4">
                      <p:embed/>
                    </p:oleObj>
                  </mc:Choice>
                  <mc:Fallback>
                    <p:oleObj r:id="rId16" imgW="1688367" imgH="393529" progId="Equation.DSMT4">
                      <p:embed/>
                      <p:pic>
                        <p:nvPicPr>
                          <p:cNvPr id="0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34" y="799"/>
                            <a:ext cx="1062" cy="24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6413" name="Rectangle 5"/>
              <p:cNvSpPr>
                <a:spLocks noChangeArrowheads="1"/>
              </p:cNvSpPr>
              <p:nvPr/>
            </p:nvSpPr>
            <p:spPr bwMode="auto">
              <a:xfrm>
                <a:off x="2150" y="743"/>
                <a:ext cx="39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和</a:t>
                </a:r>
                <a:r>
                  <a:rPr lang="zh-CN" altLang="en-US" b="1">
                    <a:latin typeface="Times New Roman" panose="02020603050405020304" pitchFamily="18" charset="0"/>
                  </a:rPr>
                  <a:t> </a:t>
                </a:r>
              </a:p>
            </p:txBody>
          </p:sp>
        </p:grpSp>
        <p:graphicFrame>
          <p:nvGraphicFramePr>
            <p:cNvPr id="16407" name="Object 7"/>
            <p:cNvGraphicFramePr>
              <a:graphicFrameLocks noChangeAspect="1"/>
            </p:cNvGraphicFramePr>
            <p:nvPr/>
          </p:nvGraphicFramePr>
          <p:xfrm>
            <a:off x="3860122" y="564956"/>
            <a:ext cx="1685925" cy="3905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58" r:id="rId18" imgW="1688367" imgH="393529" progId="Equation.DSMT4">
                    <p:embed/>
                  </p:oleObj>
                </mc:Choice>
                <mc:Fallback>
                  <p:oleObj r:id="rId18" imgW="1688367" imgH="393529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60122" y="564956"/>
                          <a:ext cx="1685925" cy="3905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08" name="Object 31"/>
            <p:cNvGraphicFramePr>
              <a:graphicFrameLocks noChangeAspect="1"/>
            </p:cNvGraphicFramePr>
            <p:nvPr/>
          </p:nvGraphicFramePr>
          <p:xfrm>
            <a:off x="6399213" y="556883"/>
            <a:ext cx="1435100" cy="4318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559" name="Equation" r:id="rId20" imgW="1435100" imgH="431800" progId="Equation.DSMT4">
                    <p:embed/>
                  </p:oleObj>
                </mc:Choice>
                <mc:Fallback>
                  <p:oleObj name="Equation" r:id="rId20" imgW="1435100" imgH="431800" progId="Equation.DSMT4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99213" y="556883"/>
                          <a:ext cx="1435100" cy="4318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09" name="矩形 1"/>
            <p:cNvSpPr>
              <a:spLocks noChangeArrowheads="1"/>
            </p:cNvSpPr>
            <p:nvPr/>
          </p:nvSpPr>
          <p:spPr bwMode="auto">
            <a:xfrm>
              <a:off x="5559600" y="511174"/>
              <a:ext cx="987460" cy="519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在点 </a:t>
              </a:r>
              <a:endParaRPr lang="zh-CN" altLang="en-US" sz="1800" dirty="0">
                <a:latin typeface="Times New Roman" panose="02020603050405020304" pitchFamily="18" charset="0"/>
              </a:endParaRPr>
            </a:p>
          </p:txBody>
        </p:sp>
        <p:sp>
          <p:nvSpPr>
            <p:cNvPr id="16410" name="矩形 2"/>
            <p:cNvSpPr>
              <a:spLocks noChangeArrowheads="1"/>
            </p:cNvSpPr>
            <p:nvPr/>
          </p:nvSpPr>
          <p:spPr bwMode="auto">
            <a:xfrm>
              <a:off x="7882194" y="520697"/>
              <a:ext cx="3090969" cy="523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的某邻域内有定义</a:t>
              </a:r>
              <a:r>
                <a:rPr lang="en-US" altLang="zh-CN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endParaRPr lang="zh-CN" altLang="en-US" sz="18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900122" y="1676401"/>
            <a:ext cx="2833678" cy="521086"/>
            <a:chOff x="3388004" y="1107195"/>
            <a:chExt cx="2833441" cy="520322"/>
          </a:xfrm>
        </p:grpSpPr>
        <p:sp>
          <p:nvSpPr>
            <p:cNvPr id="16402" name="矩形 3"/>
            <p:cNvSpPr>
              <a:spLocks noChangeArrowheads="1"/>
            </p:cNvSpPr>
            <p:nvPr/>
          </p:nvSpPr>
          <p:spPr bwMode="auto">
            <a:xfrm>
              <a:off x="3388004" y="1107195"/>
              <a:ext cx="987346" cy="518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并在 </a:t>
              </a:r>
              <a:endParaRPr lang="zh-CN" altLang="en-US" sz="1800">
                <a:latin typeface="Times New Roman" panose="02020603050405020304" pitchFamily="18" charset="0"/>
              </a:endParaRPr>
            </a:p>
          </p:txBody>
        </p:sp>
        <p:grpSp>
          <p:nvGrpSpPr>
            <p:cNvPr id="16403" name="组合 4"/>
            <p:cNvGrpSpPr>
              <a:grpSpLocks/>
            </p:cNvGrpSpPr>
            <p:nvPr/>
          </p:nvGrpSpPr>
          <p:grpSpPr bwMode="auto">
            <a:xfrm>
              <a:off x="4136278" y="1109054"/>
              <a:ext cx="2085167" cy="518463"/>
              <a:chOff x="4168588" y="1158360"/>
              <a:chExt cx="2085167" cy="518463"/>
            </a:xfrm>
          </p:grpSpPr>
          <p:sp>
            <p:nvSpPr>
              <p:cNvPr id="16404" name="Rectangle 10"/>
              <p:cNvSpPr>
                <a:spLocks noChangeArrowheads="1"/>
              </p:cNvSpPr>
              <p:nvPr/>
            </p:nvSpPr>
            <p:spPr bwMode="auto">
              <a:xfrm>
                <a:off x="4168588" y="1158360"/>
                <a:ext cx="2085167" cy="5184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latin typeface="Times New Roman" panose="02020603050405020304" pitchFamily="18" charset="0"/>
                  </a:rPr>
                  <a:t>点     连续</a:t>
                </a:r>
                <a:r>
                  <a:rPr lang="en-US" altLang="zh-CN" b="1">
                    <a:latin typeface="Times New Roman" panose="02020603050405020304" pitchFamily="18" charset="0"/>
                  </a:rPr>
                  <a:t>;  </a:t>
                </a:r>
                <a:r>
                  <a:rPr lang="zh-CN" altLang="en-US" b="1">
                    <a:latin typeface="Times New Roman" panose="02020603050405020304" pitchFamily="18" charset="0"/>
                  </a:rPr>
                  <a:t> </a:t>
                </a:r>
              </a:p>
            </p:txBody>
          </p:sp>
          <p:graphicFrame>
            <p:nvGraphicFramePr>
              <p:cNvPr id="16405" name="Object 24"/>
              <p:cNvGraphicFramePr>
                <a:graphicFrameLocks noChangeAspect="1"/>
              </p:cNvGraphicFramePr>
              <p:nvPr/>
            </p:nvGraphicFramePr>
            <p:xfrm>
              <a:off x="4635500" y="1217524"/>
              <a:ext cx="342900" cy="4318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560" name="Equation" r:id="rId22" imgW="342751" imgH="431613" progId="Equation.DSMT4">
                      <p:embed/>
                    </p:oleObj>
                  </mc:Choice>
                  <mc:Fallback>
                    <p:oleObj name="Equation" r:id="rId22" imgW="342751" imgH="431613" progId="Equation.DSMT4">
                      <p:embed/>
                      <p:pic>
                        <p:nvPicPr>
                          <p:cNvPr id="0" name="Object 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35500" y="1217524"/>
                            <a:ext cx="342900" cy="4318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443287" y="1670051"/>
            <a:ext cx="19669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f 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u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) 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在点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auto">
          <a:xfrm>
            <a:off x="852488" y="4129088"/>
            <a:ext cx="4311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证</a:t>
            </a:r>
            <a:r>
              <a:rPr lang="zh-CN" altLang="en-US" b="1">
                <a:solidFill>
                  <a:srgbClr val="04AEDA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由 </a:t>
            </a:r>
            <a:r>
              <a:rPr lang="en-US" altLang="zh-CN" b="1" i="1">
                <a:latin typeface="Times New Roman" panose="02020603050405020304" pitchFamily="18" charset="0"/>
              </a:rPr>
              <a:t>f </a:t>
            </a: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在点 </a:t>
            </a:r>
            <a:r>
              <a:rPr lang="en-US" altLang="zh-CN" b="1" i="1">
                <a:latin typeface="Times New Roman" panose="02020603050405020304" pitchFamily="18" charset="0"/>
              </a:rPr>
              <a:t>Q</a:t>
            </a:r>
            <a:r>
              <a:rPr lang="en-US" altLang="zh-CN" b="1" baseline="-30000">
                <a:latin typeface="Times New Roman" panose="02020603050405020304" pitchFamily="18" charset="0"/>
              </a:rPr>
              <a:t>0 </a:t>
            </a: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连续可知：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16430" name="Rectangle 46"/>
          <p:cNvSpPr>
            <a:spLocks noChangeArrowheads="1"/>
          </p:cNvSpPr>
          <p:nvPr/>
        </p:nvSpPr>
        <p:spPr bwMode="auto">
          <a:xfrm>
            <a:off x="3341687" y="2210301"/>
            <a:ext cx="9794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/>
              <a:t>其中</a:t>
            </a:r>
            <a:r>
              <a:rPr lang="zh-CN" altLang="en-US" dirty="0"/>
              <a:t> </a:t>
            </a:r>
          </a:p>
        </p:txBody>
      </p:sp>
      <p:sp>
        <p:nvSpPr>
          <p:cNvPr id="2" name="矩形 1"/>
          <p:cNvSpPr/>
          <p:nvPr/>
        </p:nvSpPr>
        <p:spPr>
          <a:xfrm>
            <a:off x="900122" y="2191085"/>
            <a:ext cx="26965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并在点 </a:t>
            </a:r>
            <a:r>
              <a:rPr lang="en-US" altLang="zh-CN" b="1" i="1" dirty="0">
                <a:latin typeface="Times New Roman" panose="02020603050405020304" pitchFamily="18" charset="0"/>
              </a:rPr>
              <a:t>Q</a:t>
            </a:r>
            <a:r>
              <a:rPr lang="en-US" altLang="zh-CN" b="1" baseline="-30000" dirty="0">
                <a:latin typeface="Times New Roman" panose="02020603050405020304" pitchFamily="18" charset="0"/>
              </a:rPr>
              <a:t>0 </a:t>
            </a:r>
            <a:r>
              <a:rPr lang="zh-CN" altLang="en-US" b="1" dirty="0">
                <a:latin typeface="Times New Roman" panose="02020603050405020304" pitchFamily="18" charset="0"/>
              </a:rPr>
              <a:t>连续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9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49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19" grpId="0"/>
      <p:bldP spid="8" grpId="0"/>
      <p:bldP spid="50" grpId="0"/>
      <p:bldP spid="16430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63" name="Group 35"/>
          <p:cNvGrpSpPr>
            <a:grpSpLocks/>
          </p:cNvGrpSpPr>
          <p:nvPr/>
        </p:nvGrpSpPr>
        <p:grpSpPr bwMode="auto">
          <a:xfrm>
            <a:off x="1600200" y="533401"/>
            <a:ext cx="7848600" cy="519113"/>
            <a:chOff x="340" y="1097"/>
            <a:chExt cx="4944" cy="327"/>
          </a:xfrm>
        </p:grpSpPr>
        <p:sp>
          <p:nvSpPr>
            <p:cNvPr id="17435" name="Rectangle 8"/>
            <p:cNvSpPr>
              <a:spLocks noChangeArrowheads="1"/>
            </p:cNvSpPr>
            <p:nvPr/>
          </p:nvSpPr>
          <p:spPr bwMode="auto">
            <a:xfrm>
              <a:off x="340" y="1097"/>
              <a:ext cx="370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又由   </a:t>
              </a:r>
              <a:r>
                <a:rPr lang="zh-CN" altLang="en-US" b="1" i="1">
                  <a:latin typeface="Times New Roman" panose="02020603050405020304" pitchFamily="18" charset="0"/>
                </a:rPr>
                <a:t>、  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在点 </a:t>
              </a:r>
              <a:r>
                <a:rPr lang="en-US" altLang="zh-CN" b="1" i="1">
                  <a:latin typeface="Times New Roman" panose="02020603050405020304" pitchFamily="18" charset="0"/>
                </a:rPr>
                <a:t>P</a:t>
              </a:r>
              <a:r>
                <a:rPr lang="en-US" altLang="zh-CN" b="1" baseline="-30000">
                  <a:latin typeface="Times New Roman" panose="02020603050405020304" pitchFamily="18" charset="0"/>
                </a:rPr>
                <a:t>0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连续可知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: 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对上述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</a:p>
          </p:txBody>
        </p:sp>
        <p:graphicFrame>
          <p:nvGraphicFramePr>
            <p:cNvPr id="17436" name="Object 7"/>
            <p:cNvGraphicFramePr>
              <a:graphicFrameLocks noChangeAspect="1"/>
            </p:cNvGraphicFramePr>
            <p:nvPr/>
          </p:nvGraphicFramePr>
          <p:xfrm>
            <a:off x="3958" y="1143"/>
            <a:ext cx="1326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84" r:id="rId3" imgW="2108200" imgH="393700" progId="Equation.DSMT4">
                    <p:embed/>
                  </p:oleObj>
                </mc:Choice>
                <mc:Fallback>
                  <p:oleObj r:id="rId3" imgW="2108200" imgH="39370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58" y="1143"/>
                          <a:ext cx="1326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37" name="Object 10"/>
            <p:cNvGraphicFramePr>
              <a:graphicFrameLocks noChangeAspect="1"/>
            </p:cNvGraphicFramePr>
            <p:nvPr/>
          </p:nvGraphicFramePr>
          <p:xfrm>
            <a:off x="904" y="1184"/>
            <a:ext cx="440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85" name="Equation" r:id="rId5" imgW="698197" imgH="317362" progId="Equation.DSMT4">
                    <p:embed/>
                  </p:oleObj>
                </mc:Choice>
                <mc:Fallback>
                  <p:oleObj name="Equation" r:id="rId5" imgW="698197" imgH="317362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4" y="1184"/>
                          <a:ext cx="440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8158" name="Group 30"/>
          <p:cNvGrpSpPr>
            <a:grpSpLocks/>
          </p:cNvGrpSpPr>
          <p:nvPr/>
        </p:nvGrpSpPr>
        <p:grpSpPr bwMode="auto">
          <a:xfrm>
            <a:off x="1624012" y="1143001"/>
            <a:ext cx="5861050" cy="519113"/>
            <a:chOff x="379" y="1525"/>
            <a:chExt cx="3692" cy="327"/>
          </a:xfrm>
        </p:grpSpPr>
        <p:sp>
          <p:nvSpPr>
            <p:cNvPr id="17432" name="Rectangle 9"/>
            <p:cNvSpPr>
              <a:spLocks noChangeArrowheads="1"/>
            </p:cNvSpPr>
            <p:nvPr/>
          </p:nvSpPr>
          <p:spPr bwMode="auto">
            <a:xfrm>
              <a:off x="379" y="1525"/>
              <a:ext cx="113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使</a:t>
              </a:r>
              <a:r>
                <a:rPr lang="zh-CN" altLang="en-US" b="1">
                  <a:latin typeface="Times New Roman" panose="02020603050405020304" pitchFamily="18" charset="0"/>
                </a:rPr>
                <a:t>得当</a:t>
              </a:r>
            </a:p>
          </p:txBody>
        </p:sp>
        <p:graphicFrame>
          <p:nvGraphicFramePr>
            <p:cNvPr id="17433" name="Object 12"/>
            <p:cNvGraphicFramePr>
              <a:graphicFrameLocks noChangeAspect="1"/>
            </p:cNvGraphicFramePr>
            <p:nvPr/>
          </p:nvGraphicFramePr>
          <p:xfrm>
            <a:off x="1038" y="1571"/>
            <a:ext cx="2442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86" r:id="rId7" imgW="3873500" imgH="431800" progId="Equation.DSMT4">
                    <p:embed/>
                  </p:oleObj>
                </mc:Choice>
                <mc:Fallback>
                  <p:oleObj r:id="rId7" imgW="3873500" imgH="431800" progId="Equation.DSMT4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38" y="1571"/>
                          <a:ext cx="2442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34" name="Rectangle 14"/>
            <p:cNvSpPr>
              <a:spLocks noChangeArrowheads="1"/>
            </p:cNvSpPr>
            <p:nvPr/>
          </p:nvSpPr>
          <p:spPr bwMode="auto">
            <a:xfrm>
              <a:off x="3393" y="1525"/>
              <a:ext cx="6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时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</a:rPr>
                <a:t>有</a:t>
              </a:r>
            </a:p>
          </p:txBody>
        </p:sp>
      </p:grpSp>
      <p:graphicFrame>
        <p:nvGraphicFramePr>
          <p:cNvPr id="4814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543363"/>
              </p:ext>
            </p:extLst>
          </p:nvPr>
        </p:nvGraphicFramePr>
        <p:xfrm>
          <a:off x="4043363" y="1828801"/>
          <a:ext cx="50196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87" r:id="rId9" imgW="5016500" imgH="431800" progId="Equation.DSMT4">
                  <p:embed/>
                </p:oleObj>
              </mc:Choice>
              <mc:Fallback>
                <p:oleObj r:id="rId9" imgW="5016500" imgH="4318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3363" y="1828801"/>
                        <a:ext cx="50196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974745"/>
              </p:ext>
            </p:extLst>
          </p:nvPr>
        </p:nvGraphicFramePr>
        <p:xfrm>
          <a:off x="4062413" y="2466976"/>
          <a:ext cx="50006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88" r:id="rId11" imgW="5003800" imgH="431800" progId="Equation.DSMT4">
                  <p:embed/>
                </p:oleObj>
              </mc:Choice>
              <mc:Fallback>
                <p:oleObj r:id="rId11" imgW="5003800" imgH="4318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2413" y="2466976"/>
                        <a:ext cx="50006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49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1164619"/>
              </p:ext>
            </p:extLst>
          </p:nvPr>
        </p:nvGraphicFramePr>
        <p:xfrm>
          <a:off x="2867025" y="3686176"/>
          <a:ext cx="69627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89" r:id="rId13" imgW="6959600" imgH="431800" progId="Equation.DSMT4">
                  <p:embed/>
                </p:oleObj>
              </mc:Choice>
              <mc:Fallback>
                <p:oleObj r:id="rId13" imgW="6959600" imgH="4318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7025" y="3686176"/>
                        <a:ext cx="69627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159" name="Group 31"/>
          <p:cNvGrpSpPr>
            <a:grpSpLocks/>
          </p:cNvGrpSpPr>
          <p:nvPr/>
        </p:nvGrpSpPr>
        <p:grpSpPr bwMode="auto">
          <a:xfrm>
            <a:off x="1676400" y="2984500"/>
            <a:ext cx="7777162" cy="520700"/>
            <a:chOff x="385" y="2737"/>
            <a:chExt cx="4899" cy="328"/>
          </a:xfrm>
        </p:grpSpPr>
        <p:graphicFrame>
          <p:nvGraphicFramePr>
            <p:cNvPr id="17429" name="Object 22"/>
            <p:cNvGraphicFramePr>
              <a:graphicFrameLocks noChangeAspect="1"/>
            </p:cNvGraphicFramePr>
            <p:nvPr/>
          </p:nvGraphicFramePr>
          <p:xfrm>
            <a:off x="1701" y="2783"/>
            <a:ext cx="231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90" r:id="rId15" imgW="3670300" imgH="431800" progId="Equation.DSMT4">
                    <p:embed/>
                  </p:oleObj>
                </mc:Choice>
                <mc:Fallback>
                  <p:oleObj r:id="rId15" imgW="3670300" imgH="431800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1" y="2783"/>
                          <a:ext cx="231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30" name="Rectangle 23"/>
            <p:cNvSpPr>
              <a:spLocks noChangeArrowheads="1"/>
            </p:cNvSpPr>
            <p:nvPr/>
          </p:nvSpPr>
          <p:spPr bwMode="auto">
            <a:xfrm>
              <a:off x="385" y="2737"/>
              <a:ext cx="14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综合起来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</a:rPr>
                <a:t>当 </a:t>
              </a:r>
            </a:p>
          </p:txBody>
        </p:sp>
        <p:sp>
          <p:nvSpPr>
            <p:cNvPr id="17431" name="Rectangle 24"/>
            <p:cNvSpPr>
              <a:spLocks noChangeArrowheads="1"/>
            </p:cNvSpPr>
            <p:nvPr/>
          </p:nvSpPr>
          <p:spPr bwMode="auto">
            <a:xfrm>
              <a:off x="3923" y="2738"/>
              <a:ext cx="136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 </a:t>
              </a:r>
              <a:r>
                <a:rPr lang="zh-CN" altLang="en-US" b="1">
                  <a:latin typeface="Times New Roman" panose="02020603050405020304" pitchFamily="18" charset="0"/>
                </a:rPr>
                <a:t>时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</a:rPr>
                <a:t>便有</a:t>
              </a:r>
            </a:p>
          </p:txBody>
        </p:sp>
      </p:grpSp>
      <p:grpSp>
        <p:nvGrpSpPr>
          <p:cNvPr id="17440" name="Group 32"/>
          <p:cNvGrpSpPr>
            <a:grpSpLocks/>
          </p:cNvGrpSpPr>
          <p:nvPr/>
        </p:nvGrpSpPr>
        <p:grpSpPr bwMode="auto">
          <a:xfrm>
            <a:off x="1676401" y="4249738"/>
            <a:ext cx="7292975" cy="550862"/>
            <a:chOff x="393" y="2677"/>
            <a:chExt cx="4594" cy="347"/>
          </a:xfrm>
        </p:grpSpPr>
        <p:sp>
          <p:nvSpPr>
            <p:cNvPr id="17425" name="Rectangle 27"/>
            <p:cNvSpPr>
              <a:spLocks noChangeArrowheads="1"/>
            </p:cNvSpPr>
            <p:nvPr/>
          </p:nvSpPr>
          <p:spPr bwMode="auto">
            <a:xfrm>
              <a:off x="393" y="2677"/>
              <a:ext cx="6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所以  </a:t>
              </a:r>
            </a:p>
          </p:txBody>
        </p:sp>
        <p:graphicFrame>
          <p:nvGraphicFramePr>
            <p:cNvPr id="17426" name="Object 26"/>
            <p:cNvGraphicFramePr>
              <a:graphicFrameLocks noChangeAspect="1"/>
            </p:cNvGraphicFramePr>
            <p:nvPr/>
          </p:nvGraphicFramePr>
          <p:xfrm>
            <a:off x="937" y="2733"/>
            <a:ext cx="1806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91" r:id="rId17" imgW="2870200" imgH="393700" progId="Equation.DSMT4">
                    <p:embed/>
                  </p:oleObj>
                </mc:Choice>
                <mc:Fallback>
                  <p:oleObj r:id="rId17" imgW="2870200" imgH="393700" progId="Equation.DSMT4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7" y="2733"/>
                          <a:ext cx="1806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27" name="Rectangle 28"/>
            <p:cNvSpPr>
              <a:spLocks noChangeArrowheads="1"/>
            </p:cNvSpPr>
            <p:nvPr/>
          </p:nvSpPr>
          <p:spPr bwMode="auto">
            <a:xfrm>
              <a:off x="2739" y="2697"/>
              <a:ext cx="22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在点                  连续</a:t>
              </a:r>
              <a:r>
                <a:rPr lang="en-US" altLang="zh-CN" b="1">
                  <a:latin typeface="Times New Roman" panose="02020603050405020304" pitchFamily="18" charset="0"/>
                </a:rPr>
                <a:t>.   </a:t>
              </a:r>
            </a:p>
          </p:txBody>
        </p:sp>
        <p:graphicFrame>
          <p:nvGraphicFramePr>
            <p:cNvPr id="17428" name="Object 32"/>
            <p:cNvGraphicFramePr>
              <a:graphicFrameLocks noChangeAspect="1"/>
            </p:cNvGraphicFramePr>
            <p:nvPr/>
          </p:nvGraphicFramePr>
          <p:xfrm>
            <a:off x="3264" y="2752"/>
            <a:ext cx="90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92" name="Equation" r:id="rId19" imgW="1435100" imgH="431800" progId="Equation.DSMT4">
                    <p:embed/>
                  </p:oleObj>
                </mc:Choice>
                <mc:Fallback>
                  <p:oleObj name="Equation" r:id="rId19" imgW="1435100" imgH="431800" progId="Equation.DSMT4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4" y="2752"/>
                          <a:ext cx="904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4" name="Object 37"/>
          <p:cNvGraphicFramePr>
            <a:graphicFrameLocks noChangeAspect="1"/>
          </p:cNvGraphicFramePr>
          <p:nvPr/>
        </p:nvGraphicFramePr>
        <p:xfrm>
          <a:off x="4367214" y="5591176"/>
          <a:ext cx="35528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93" r:id="rId21" imgW="3556000" imgH="431800" progId="Equation.DSMT4">
                  <p:embed/>
                </p:oleObj>
              </mc:Choice>
              <mc:Fallback>
                <p:oleObj r:id="rId21" imgW="3556000" imgH="431800" progId="Equation.DSMT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214" y="5591176"/>
                        <a:ext cx="35528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up 38"/>
          <p:cNvGrpSpPr>
            <a:grpSpLocks/>
          </p:cNvGrpSpPr>
          <p:nvPr/>
        </p:nvGrpSpPr>
        <p:grpSpPr bwMode="auto">
          <a:xfrm>
            <a:off x="2325688" y="5043488"/>
            <a:ext cx="4570412" cy="519112"/>
            <a:chOff x="439" y="287"/>
            <a:chExt cx="2879" cy="327"/>
          </a:xfrm>
        </p:grpSpPr>
        <p:graphicFrame>
          <p:nvGraphicFramePr>
            <p:cNvPr id="17423" name="Object 39"/>
            <p:cNvGraphicFramePr>
              <a:graphicFrameLocks noChangeAspect="1"/>
            </p:cNvGraphicFramePr>
            <p:nvPr/>
          </p:nvGraphicFramePr>
          <p:xfrm>
            <a:off x="439" y="306"/>
            <a:ext cx="2274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94" name="Equation" r:id="rId23" imgW="3606800" imgH="431800" progId="Equation.DSMT4">
                    <p:embed/>
                  </p:oleObj>
                </mc:Choice>
                <mc:Fallback>
                  <p:oleObj name="Equation" r:id="rId23" imgW="3606800" imgH="431800" progId="Equation.DSMT4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9" y="306"/>
                          <a:ext cx="2274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24" name="Rectangle 40"/>
            <p:cNvSpPr>
              <a:spLocks noChangeArrowheads="1"/>
            </p:cNvSpPr>
            <p:nvPr/>
          </p:nvSpPr>
          <p:spPr bwMode="auto">
            <a:xfrm>
              <a:off x="2640" y="287"/>
              <a:ext cx="6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时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</a:rPr>
                <a:t>有</a:t>
              </a:r>
            </a:p>
          </p:txBody>
        </p:sp>
      </p:grpSp>
      <p:sp>
        <p:nvSpPr>
          <p:cNvPr id="17439" name="Line 31"/>
          <p:cNvSpPr>
            <a:spLocks noChangeShapeType="1"/>
          </p:cNvSpPr>
          <p:nvPr/>
        </p:nvSpPr>
        <p:spPr bwMode="auto">
          <a:xfrm>
            <a:off x="1219200" y="4953000"/>
            <a:ext cx="100800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8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8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62" name="Group 30"/>
          <p:cNvGrpSpPr>
            <a:grpSpLocks/>
          </p:cNvGrpSpPr>
          <p:nvPr/>
        </p:nvGrpSpPr>
        <p:grpSpPr bwMode="auto">
          <a:xfrm>
            <a:off x="822324" y="2482850"/>
            <a:ext cx="10455276" cy="1660525"/>
            <a:chOff x="432" y="1450"/>
            <a:chExt cx="4992" cy="1046"/>
          </a:xfrm>
        </p:grpSpPr>
        <p:sp>
          <p:nvSpPr>
            <p:cNvPr id="26" name="矩形 25"/>
            <p:cNvSpPr/>
            <p:nvPr/>
          </p:nvSpPr>
          <p:spPr>
            <a:xfrm>
              <a:off x="432" y="1450"/>
              <a:ext cx="4992" cy="10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432" y="1450"/>
              <a:ext cx="4992" cy="327"/>
            </a:xfrm>
            <a:prstGeom prst="rect">
              <a:avLst/>
            </a:prstGeom>
            <a:solidFill>
              <a:srgbClr val="04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18459" name="矩形 27"/>
            <p:cNvSpPr>
              <a:spLocks noChangeArrowheads="1"/>
            </p:cNvSpPr>
            <p:nvPr/>
          </p:nvSpPr>
          <p:spPr bwMode="auto">
            <a:xfrm>
              <a:off x="800" y="1463"/>
              <a:ext cx="28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indent="-609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 定理</a:t>
              </a:r>
              <a:r>
                <a:rPr lang="en-US" altLang="zh-CN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16.8</a:t>
              </a:r>
              <a:r>
                <a:rPr lang="zh-CN" altLang="en-US" sz="2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</a:rPr>
                <a:t>（有界性与最大、最小值定理）</a:t>
              </a:r>
              <a:endPara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  <p:pic>
          <p:nvPicPr>
            <p:cNvPr id="18460" name="Picture 5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" y="1478"/>
              <a:ext cx="26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762000" y="1295400"/>
            <a:ext cx="75041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/>
              <a:t>本段讨论有界闭域上多元连续函数的整体性质</a:t>
            </a:r>
            <a:r>
              <a:rPr lang="en-US" altLang="zh-CN" b="1"/>
              <a:t>. </a:t>
            </a:r>
            <a:endParaRPr lang="zh-CN" altLang="en-US" b="1"/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746124" y="1843087"/>
            <a:ext cx="7620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/>
              <a:t>这可以看作闭区间上一元连续函数性质的推广</a:t>
            </a:r>
            <a:r>
              <a:rPr lang="en-US" altLang="zh-CN" b="1"/>
              <a:t>.          </a:t>
            </a:r>
          </a:p>
        </p:txBody>
      </p:sp>
      <p:sp>
        <p:nvSpPr>
          <p:cNvPr id="72714" name="Rectangle 10"/>
          <p:cNvSpPr>
            <a:spLocks noChangeArrowheads="1"/>
          </p:cNvSpPr>
          <p:nvPr/>
        </p:nvSpPr>
        <p:spPr bwMode="auto">
          <a:xfrm>
            <a:off x="809624" y="3535362"/>
            <a:ext cx="2889251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最大值与最小值</a:t>
            </a:r>
            <a:r>
              <a:rPr lang="en-US" altLang="zh-CN" b="1" dirty="0">
                <a:latin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7271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6259254"/>
              </p:ext>
            </p:extLst>
          </p:nvPr>
        </p:nvGraphicFramePr>
        <p:xfrm>
          <a:off x="2924175" y="5051424"/>
          <a:ext cx="60674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13" r:id="rId4" imgW="6070600" imgH="431800" progId="Equation.DSMT4">
                  <p:embed/>
                </p:oleObj>
              </mc:Choice>
              <mc:Fallback>
                <p:oleObj r:id="rId4" imgW="6070600" imgH="431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4175" y="5051424"/>
                        <a:ext cx="60674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2725" name="Group 21"/>
          <p:cNvGrpSpPr>
            <a:grpSpLocks/>
          </p:cNvGrpSpPr>
          <p:nvPr/>
        </p:nvGrpSpPr>
        <p:grpSpPr bwMode="auto">
          <a:xfrm>
            <a:off x="5122863" y="4297362"/>
            <a:ext cx="4021137" cy="519112"/>
            <a:chOff x="2903" y="2795"/>
            <a:chExt cx="2533" cy="327"/>
          </a:xfrm>
        </p:grpSpPr>
        <p:sp>
          <p:nvSpPr>
            <p:cNvPr id="18454" name="Rectangle 12"/>
            <p:cNvSpPr>
              <a:spLocks noChangeArrowheads="1"/>
            </p:cNvSpPr>
            <p:nvPr/>
          </p:nvSpPr>
          <p:spPr bwMode="auto">
            <a:xfrm>
              <a:off x="2903" y="2795"/>
              <a:ext cx="14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倘若不然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则 </a:t>
              </a:r>
              <a:r>
                <a:rPr lang="zh-CN" altLang="en-US" b="1" dirty="0">
                  <a:latin typeface="Times New Roman" panose="02020603050405020304" pitchFamily="18" charset="0"/>
                </a:rPr>
                <a:t> </a:t>
              </a:r>
            </a:p>
          </p:txBody>
        </p:sp>
        <p:graphicFrame>
          <p:nvGraphicFramePr>
            <p:cNvPr id="18455" name="Object 11"/>
            <p:cNvGraphicFramePr>
              <a:graphicFrameLocks noChangeAspect="1"/>
            </p:cNvGraphicFramePr>
            <p:nvPr/>
          </p:nvGraphicFramePr>
          <p:xfrm>
            <a:off x="4181" y="2849"/>
            <a:ext cx="91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4" r:id="rId6" imgW="1459866" imgH="431613" progId="Equation.DSMT4">
                    <p:embed/>
                  </p:oleObj>
                </mc:Choice>
                <mc:Fallback>
                  <p:oleObj r:id="rId6" imgW="1459866" imgH="431613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1" y="2849"/>
                          <a:ext cx="91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56" name="Rectangle 13"/>
            <p:cNvSpPr>
              <a:spLocks noChangeArrowheads="1"/>
            </p:cNvSpPr>
            <p:nvPr/>
          </p:nvSpPr>
          <p:spPr bwMode="auto">
            <a:xfrm>
              <a:off x="4927" y="2795"/>
              <a:ext cx="5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存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72727" name="Group 23"/>
          <p:cNvGrpSpPr>
            <a:grpSpLocks/>
          </p:cNvGrpSpPr>
          <p:nvPr/>
        </p:nvGrpSpPr>
        <p:grpSpPr bwMode="auto">
          <a:xfrm>
            <a:off x="8864600" y="4295775"/>
            <a:ext cx="2565400" cy="528638"/>
            <a:chOff x="340" y="3170"/>
            <a:chExt cx="1616" cy="333"/>
          </a:xfrm>
        </p:grpSpPr>
        <p:graphicFrame>
          <p:nvGraphicFramePr>
            <p:cNvPr id="18451" name="Object 15"/>
            <p:cNvGraphicFramePr>
              <a:graphicFrameLocks noChangeAspect="1"/>
            </p:cNvGraphicFramePr>
            <p:nvPr/>
          </p:nvGraphicFramePr>
          <p:xfrm>
            <a:off x="612" y="3219"/>
            <a:ext cx="834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5" r:id="rId8" imgW="1320227" imgH="431613" progId="Equation.DSMT4">
                    <p:embed/>
                  </p:oleObj>
                </mc:Choice>
                <mc:Fallback>
                  <p:oleObj r:id="rId8" imgW="1320227" imgH="431613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" y="3219"/>
                          <a:ext cx="834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52" name="Rectangle 17"/>
            <p:cNvSpPr>
              <a:spLocks noChangeArrowheads="1"/>
            </p:cNvSpPr>
            <p:nvPr/>
          </p:nvSpPr>
          <p:spPr bwMode="auto">
            <a:xfrm>
              <a:off x="1342" y="3170"/>
              <a:ext cx="61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使得            </a:t>
              </a:r>
            </a:p>
          </p:txBody>
        </p:sp>
        <p:sp>
          <p:nvSpPr>
            <p:cNvPr id="18453" name="Text Box 22"/>
            <p:cNvSpPr txBox="1">
              <a:spLocks noChangeArrowheads="1"/>
            </p:cNvSpPr>
            <p:nvPr/>
          </p:nvSpPr>
          <p:spPr bwMode="auto">
            <a:xfrm>
              <a:off x="340" y="3176"/>
              <a:ext cx="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b="1">
                  <a:latin typeface="Times New Roman" panose="02020603050405020304" pitchFamily="18" charset="0"/>
                </a:rPr>
                <a:t>在 </a:t>
              </a:r>
            </a:p>
          </p:txBody>
        </p:sp>
      </p:grpSp>
      <p:grpSp>
        <p:nvGrpSpPr>
          <p:cNvPr id="18464" name="Group 32"/>
          <p:cNvGrpSpPr>
            <a:grpSpLocks/>
          </p:cNvGrpSpPr>
          <p:nvPr/>
        </p:nvGrpSpPr>
        <p:grpSpPr bwMode="auto">
          <a:xfrm>
            <a:off x="822325" y="3009899"/>
            <a:ext cx="6435725" cy="520700"/>
            <a:chOff x="432" y="1782"/>
            <a:chExt cx="4054" cy="328"/>
          </a:xfrm>
        </p:grpSpPr>
        <p:sp>
          <p:nvSpPr>
            <p:cNvPr id="18448" name="Rectangle 5"/>
            <p:cNvSpPr>
              <a:spLocks noChangeArrowheads="1"/>
            </p:cNvSpPr>
            <p:nvPr/>
          </p:nvSpPr>
          <p:spPr bwMode="auto">
            <a:xfrm>
              <a:off x="432" y="1783"/>
              <a:ext cx="26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若二元函数 </a:t>
              </a:r>
              <a:r>
                <a:rPr lang="en-US" altLang="zh-CN" b="1" i="1">
                  <a:latin typeface="Times New Roman" panose="02020603050405020304" pitchFamily="18" charset="0"/>
                </a:rPr>
                <a:t>f </a:t>
              </a:r>
              <a:r>
                <a:rPr lang="zh-CN" altLang="en-US" b="1">
                  <a:latin typeface="Times New Roman" panose="02020603050405020304" pitchFamily="18" charset="0"/>
                </a:rPr>
                <a:t>在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有界闭域</a:t>
              </a:r>
              <a:r>
                <a:rPr lang="zh-CN" altLang="en-US" b="1">
                  <a:latin typeface="Times New Roman" panose="02020603050405020304" pitchFamily="18" charset="0"/>
                </a:rPr>
                <a:t>  </a:t>
              </a:r>
            </a:p>
          </p:txBody>
        </p:sp>
        <p:graphicFrame>
          <p:nvGraphicFramePr>
            <p:cNvPr id="18449" name="Object 6"/>
            <p:cNvGraphicFramePr>
              <a:graphicFrameLocks noChangeAspect="1"/>
            </p:cNvGraphicFramePr>
            <p:nvPr/>
          </p:nvGraphicFramePr>
          <p:xfrm>
            <a:off x="2963" y="1805"/>
            <a:ext cx="714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6" r:id="rId10" imgW="1129810" imgH="380835" progId="Equation.DSMT4">
                    <p:embed/>
                  </p:oleObj>
                </mc:Choice>
                <mc:Fallback>
                  <p:oleObj r:id="rId10" imgW="1129810" imgH="380835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3" y="1805"/>
                          <a:ext cx="714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50" name="Rectangle 8"/>
            <p:cNvSpPr>
              <a:spLocks noChangeArrowheads="1"/>
            </p:cNvSpPr>
            <p:nvPr/>
          </p:nvSpPr>
          <p:spPr bwMode="auto">
            <a:xfrm>
              <a:off x="3600" y="1782"/>
              <a:ext cx="886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上连续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</a:p>
          </p:txBody>
        </p:sp>
      </p:grp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46124" y="4295775"/>
            <a:ext cx="44354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证：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先证明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b="1" i="1" dirty="0">
                <a:solidFill>
                  <a:srgbClr val="0000FF"/>
                </a:solidFill>
                <a:latin typeface="Times New Roman" panose="02020603050405020304" pitchFamily="18" charset="0"/>
              </a:rPr>
              <a:t>f  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 </a:t>
            </a:r>
            <a:r>
              <a:rPr lang="en-US" altLang="zh-CN" b="1" i="1" dirty="0">
                <a:solidFill>
                  <a:srgbClr val="0000FF"/>
                </a:solidFill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上有界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18463" name="Rectangle 31"/>
          <p:cNvSpPr>
            <a:spLocks noChangeArrowheads="1"/>
          </p:cNvSpPr>
          <p:nvPr/>
        </p:nvSpPr>
        <p:spPr bwMode="auto">
          <a:xfrm>
            <a:off x="7108823" y="3014662"/>
            <a:ext cx="41687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则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在 </a:t>
            </a:r>
            <a:r>
              <a:rPr lang="en-US" altLang="zh-CN" b="1" i="1" dirty="0"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上有界</a:t>
            </a:r>
            <a:r>
              <a:rPr lang="zh-CN" altLang="en-US" b="1" dirty="0">
                <a:latin typeface="Times New Roman" panose="02020603050405020304" pitchFamily="18" charset="0"/>
              </a:rPr>
              <a:t>且能取得</a:t>
            </a:r>
            <a:endParaRPr lang="en-US" altLang="zh-CN" dirty="0">
              <a:latin typeface="Times New Roman" panose="02020603050405020304" pitchFamily="18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9BD71F6-EF55-4B89-B4BD-A0E014768526}"/>
              </a:ext>
            </a:extLst>
          </p:cNvPr>
          <p:cNvGrpSpPr/>
          <p:nvPr/>
        </p:nvGrpSpPr>
        <p:grpSpPr>
          <a:xfrm>
            <a:off x="328176" y="558157"/>
            <a:ext cx="3370699" cy="514234"/>
            <a:chOff x="1148474" y="1147773"/>
            <a:chExt cx="1705032" cy="271098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9DF82EC6-87D6-4334-BE1F-E5F8C48166B7}"/>
                </a:ext>
              </a:extLst>
            </p:cNvPr>
            <p:cNvSpPr/>
            <p:nvPr/>
          </p:nvSpPr>
          <p:spPr>
            <a:xfrm>
              <a:off x="1319213" y="1185507"/>
              <a:ext cx="1496558" cy="162051"/>
            </a:xfrm>
            <a:prstGeom prst="rect">
              <a:avLst/>
            </a:prstGeom>
            <a:solidFill>
              <a:srgbClr val="90AA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59727AB1-C7F7-4E37-BF5D-919A7CCF36C8}"/>
                </a:ext>
              </a:extLst>
            </p:cNvPr>
            <p:cNvCxnSpPr>
              <a:cxnSpLocks/>
            </p:cNvCxnSpPr>
            <p:nvPr/>
          </p:nvCxnSpPr>
          <p:spPr>
            <a:xfrm>
              <a:off x="1319213" y="1382734"/>
              <a:ext cx="1293358" cy="0"/>
            </a:xfrm>
            <a:prstGeom prst="line">
              <a:avLst/>
            </a:prstGeom>
            <a:ln w="12700">
              <a:solidFill>
                <a:srgbClr val="2363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1748FB0E-F846-4925-8F2F-D60B9F911793}"/>
                </a:ext>
              </a:extLst>
            </p:cNvPr>
            <p:cNvSpPr txBox="1"/>
            <p:nvPr/>
          </p:nvSpPr>
          <p:spPr>
            <a:xfrm>
              <a:off x="1148474" y="1154213"/>
              <a:ext cx="1657339" cy="2109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有界闭域上连续函数的性质</a:t>
              </a:r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92D9EB83-89C7-42BD-9D8C-667297B3098C}"/>
                </a:ext>
              </a:extLst>
            </p:cNvPr>
            <p:cNvSpPr/>
            <p:nvPr/>
          </p:nvSpPr>
          <p:spPr>
            <a:xfrm>
              <a:off x="2582408" y="1147773"/>
              <a:ext cx="271098" cy="271098"/>
            </a:xfrm>
            <a:prstGeom prst="ellipse">
              <a:avLst/>
            </a:prstGeom>
            <a:noFill/>
            <a:ln>
              <a:solidFill>
                <a:srgbClr val="2363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72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2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72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/>
      <p:bldP spid="72708" grpId="0"/>
      <p:bldP spid="72714" grpId="0"/>
      <p:bldP spid="3" grpId="0"/>
      <p:bldP spid="184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7" name="Group 7"/>
          <p:cNvGrpSpPr>
            <a:grpSpLocks/>
          </p:cNvGrpSpPr>
          <p:nvPr/>
        </p:nvGrpSpPr>
        <p:grpSpPr bwMode="auto">
          <a:xfrm>
            <a:off x="1066800" y="457200"/>
            <a:ext cx="10134601" cy="533400"/>
            <a:chOff x="350" y="291"/>
            <a:chExt cx="6384" cy="336"/>
          </a:xfrm>
        </p:grpSpPr>
        <p:graphicFrame>
          <p:nvGraphicFramePr>
            <p:cNvPr id="19492" name="Object 3"/>
            <p:cNvGraphicFramePr>
              <a:graphicFrameLocks noChangeAspect="1"/>
            </p:cNvGraphicFramePr>
            <p:nvPr/>
          </p:nvGraphicFramePr>
          <p:xfrm>
            <a:off x="2675" y="346"/>
            <a:ext cx="84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49" r:id="rId3" imgW="1333500" imgH="431800" progId="Equation.DSMT4">
                    <p:embed/>
                  </p:oleObj>
                </mc:Choice>
                <mc:Fallback>
                  <p:oleObj r:id="rId3" imgW="1333500" imgH="431800" progId="Equation.DSMT4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5" y="346"/>
                          <a:ext cx="84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93" name="Object 2"/>
            <p:cNvGraphicFramePr>
              <a:graphicFrameLocks noChangeAspect="1"/>
            </p:cNvGraphicFramePr>
            <p:nvPr/>
          </p:nvGraphicFramePr>
          <p:xfrm>
            <a:off x="4257" y="346"/>
            <a:ext cx="52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50" r:id="rId5" imgW="837836" imgH="431613" progId="Equation.DSMT4">
                    <p:embed/>
                  </p:oleObj>
                </mc:Choice>
                <mc:Fallback>
                  <p:oleObj r:id="rId5" imgW="837836" imgH="431613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57" y="346"/>
                          <a:ext cx="52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4" name="Rectangle 4"/>
            <p:cNvSpPr>
              <a:spLocks noChangeArrowheads="1"/>
            </p:cNvSpPr>
            <p:nvPr/>
          </p:nvSpPr>
          <p:spPr bwMode="auto">
            <a:xfrm>
              <a:off x="350" y="291"/>
              <a:ext cx="242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于是得到一个有界点列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9495" name="Rectangle 5"/>
            <p:cNvSpPr>
              <a:spLocks noChangeArrowheads="1"/>
            </p:cNvSpPr>
            <p:nvPr/>
          </p:nvSpPr>
          <p:spPr bwMode="auto">
            <a:xfrm>
              <a:off x="3424" y="300"/>
              <a:ext cx="112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且能使   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19496" name="Rectangle 6"/>
            <p:cNvSpPr>
              <a:spLocks noChangeArrowheads="1"/>
            </p:cNvSpPr>
            <p:nvPr/>
          </p:nvSpPr>
          <p:spPr bwMode="auto">
            <a:xfrm>
              <a:off x="4652" y="300"/>
              <a:ext cx="208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中有无</a:t>
              </a:r>
              <a:r>
                <a:rPr lang="zh-CN" altLang="en-US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穷多个不同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1691" name="Group 11"/>
          <p:cNvGrpSpPr>
            <a:grpSpLocks/>
          </p:cNvGrpSpPr>
          <p:nvPr/>
        </p:nvGrpSpPr>
        <p:grpSpPr bwMode="auto">
          <a:xfrm>
            <a:off x="2286000" y="1104900"/>
            <a:ext cx="5429250" cy="519112"/>
            <a:chOff x="2040" y="699"/>
            <a:chExt cx="3420" cy="327"/>
          </a:xfrm>
        </p:grpSpPr>
        <p:sp>
          <p:nvSpPr>
            <p:cNvPr id="19489" name="Rectangle 9"/>
            <p:cNvSpPr>
              <a:spLocks noChangeArrowheads="1"/>
            </p:cNvSpPr>
            <p:nvPr/>
          </p:nvSpPr>
          <p:spPr bwMode="auto">
            <a:xfrm>
              <a:off x="2040" y="699"/>
              <a:ext cx="19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由聚点定理的推论</a:t>
              </a:r>
              <a:r>
                <a:rPr lang="en-US" altLang="zh-CN" b="1" dirty="0">
                  <a:latin typeface="Times New Roman" panose="02020603050405020304" pitchFamily="18" charset="0"/>
                </a:rPr>
                <a:t>,</a:t>
              </a:r>
            </a:p>
          </p:txBody>
        </p:sp>
        <p:graphicFrame>
          <p:nvGraphicFramePr>
            <p:cNvPr id="19490" name="Object 8"/>
            <p:cNvGraphicFramePr>
              <a:graphicFrameLocks noChangeAspect="1"/>
            </p:cNvGraphicFramePr>
            <p:nvPr/>
          </p:nvGraphicFramePr>
          <p:xfrm>
            <a:off x="3940" y="756"/>
            <a:ext cx="52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51" r:id="rId7" imgW="837836" imgH="431613" progId="Equation.DSMT4">
                    <p:embed/>
                  </p:oleObj>
                </mc:Choice>
                <mc:Fallback>
                  <p:oleObj r:id="rId7" imgW="837836" imgH="431613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40" y="756"/>
                          <a:ext cx="52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91" name="Rectangle 10"/>
            <p:cNvSpPr>
              <a:spLocks noChangeArrowheads="1"/>
            </p:cNvSpPr>
            <p:nvPr/>
          </p:nvSpPr>
          <p:spPr bwMode="auto">
            <a:xfrm>
              <a:off x="4332" y="699"/>
              <a:ext cx="11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存在收敛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19498" name="Group 42"/>
          <p:cNvGrpSpPr>
            <a:grpSpLocks/>
          </p:cNvGrpSpPr>
          <p:nvPr/>
        </p:nvGrpSpPr>
        <p:grpSpPr bwMode="auto">
          <a:xfrm>
            <a:off x="7434264" y="1139412"/>
            <a:ext cx="1739900" cy="636587"/>
            <a:chOff x="323" y="1071"/>
            <a:chExt cx="1096" cy="401"/>
          </a:xfrm>
        </p:grpSpPr>
        <p:graphicFrame>
          <p:nvGraphicFramePr>
            <p:cNvPr id="19484" name="Object 14"/>
            <p:cNvGraphicFramePr>
              <a:graphicFrameLocks noChangeAspect="1"/>
            </p:cNvGraphicFramePr>
            <p:nvPr/>
          </p:nvGraphicFramePr>
          <p:xfrm>
            <a:off x="753" y="1136"/>
            <a:ext cx="666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52" name="Equation" r:id="rId8" imgW="1054080" imgH="533160" progId="Equation.DSMT4">
                    <p:embed/>
                  </p:oleObj>
                </mc:Choice>
                <mc:Fallback>
                  <p:oleObj name="Equation" r:id="rId8" imgW="1054080" imgH="53316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3" y="1136"/>
                          <a:ext cx="666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6" name="Rectangle 15"/>
            <p:cNvSpPr>
              <a:spLocks noChangeArrowheads="1"/>
            </p:cNvSpPr>
            <p:nvPr/>
          </p:nvSpPr>
          <p:spPr bwMode="auto">
            <a:xfrm>
              <a:off x="323" y="1071"/>
              <a:ext cx="6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子列  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9500" name="Group 44"/>
          <p:cNvGrpSpPr>
            <a:grpSpLocks/>
          </p:cNvGrpSpPr>
          <p:nvPr/>
        </p:nvGrpSpPr>
        <p:grpSpPr bwMode="auto">
          <a:xfrm>
            <a:off x="1143000" y="1752601"/>
            <a:ext cx="2459038" cy="663575"/>
            <a:chOff x="1344" y="1107"/>
            <a:chExt cx="1549" cy="418"/>
          </a:xfrm>
        </p:grpSpPr>
        <p:graphicFrame>
          <p:nvGraphicFramePr>
            <p:cNvPr id="19485" name="Object 13"/>
            <p:cNvGraphicFramePr>
              <a:graphicFrameLocks noChangeAspect="1"/>
            </p:cNvGraphicFramePr>
            <p:nvPr/>
          </p:nvGraphicFramePr>
          <p:xfrm>
            <a:off x="1584" y="1135"/>
            <a:ext cx="1309" cy="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53" name="Equation" r:id="rId10" imgW="2082600" imgH="622080" progId="Equation.DSMT4">
                    <p:embed/>
                  </p:oleObj>
                </mc:Choice>
                <mc:Fallback>
                  <p:oleObj name="Equation" r:id="rId10" imgW="2082600" imgH="622080" progId="Equation.DSMT4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4" y="1135"/>
                          <a:ext cx="1309" cy="3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7" name="Rectangle 16"/>
            <p:cNvSpPr>
              <a:spLocks noChangeArrowheads="1"/>
            </p:cNvSpPr>
            <p:nvPr/>
          </p:nvSpPr>
          <p:spPr bwMode="auto">
            <a:xfrm>
              <a:off x="1344" y="1107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设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1717" name="Group 37"/>
          <p:cNvGrpSpPr>
            <a:grpSpLocks/>
          </p:cNvGrpSpPr>
          <p:nvPr/>
        </p:nvGrpSpPr>
        <p:grpSpPr bwMode="auto">
          <a:xfrm>
            <a:off x="1122364" y="2590800"/>
            <a:ext cx="3338513" cy="528638"/>
            <a:chOff x="340" y="1543"/>
            <a:chExt cx="2103" cy="333"/>
          </a:xfrm>
        </p:grpSpPr>
        <p:sp>
          <p:nvSpPr>
            <p:cNvPr id="19482" name="Rectangle 20"/>
            <p:cNvSpPr>
              <a:spLocks noChangeArrowheads="1"/>
            </p:cNvSpPr>
            <p:nvPr/>
          </p:nvSpPr>
          <p:spPr bwMode="auto">
            <a:xfrm>
              <a:off x="340" y="1543"/>
              <a:ext cx="210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当然在点</a:t>
              </a:r>
              <a:r>
                <a:rPr lang="zh-CN" altLang="en-US" b="1" i="1" dirty="0">
                  <a:latin typeface="Times New Roman" panose="02020603050405020304" pitchFamily="18" charset="0"/>
                </a:rPr>
                <a:t>     </a:t>
              </a:r>
              <a:r>
                <a:rPr lang="zh-CN" altLang="en-US" b="1" dirty="0">
                  <a:latin typeface="Times New Roman" panose="02020603050405020304" pitchFamily="18" charset="0"/>
                </a:rPr>
                <a:t>也连续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9483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14017793"/>
                </p:ext>
              </p:extLst>
            </p:nvPr>
          </p:nvGraphicFramePr>
          <p:xfrm>
            <a:off x="1337" y="1604"/>
            <a:ext cx="21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54" name="Equation" r:id="rId12" imgW="342751" imgH="431613" progId="Equation.DSMT4">
                    <p:embed/>
                  </p:oleObj>
                </mc:Choice>
                <mc:Fallback>
                  <p:oleObj name="Equation" r:id="rId12" imgW="342751" imgH="431613" progId="Equation.DSMT4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7" y="1604"/>
                          <a:ext cx="21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170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7058287"/>
              </p:ext>
            </p:extLst>
          </p:nvPr>
        </p:nvGraphicFramePr>
        <p:xfrm>
          <a:off x="5561014" y="2679248"/>
          <a:ext cx="30099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55" r:id="rId14" imgW="3009900" imgH="622300" progId="Equation.DSMT4">
                  <p:embed/>
                </p:oleObj>
              </mc:Choice>
              <mc:Fallback>
                <p:oleObj r:id="rId14" imgW="3009900" imgH="6223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1014" y="2679248"/>
                        <a:ext cx="3009900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5" name="Rectangle 25"/>
          <p:cNvSpPr>
            <a:spLocks noChangeArrowheads="1"/>
          </p:cNvSpPr>
          <p:nvPr/>
        </p:nvSpPr>
        <p:spPr bwMode="auto">
          <a:xfrm>
            <a:off x="1144587" y="3367088"/>
            <a:ext cx="7670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这与不等式 </a:t>
            </a:r>
            <a:r>
              <a:rPr lang="en-US" altLang="zh-CN" b="1" dirty="0">
                <a:latin typeface="Times New Roman" panose="02020603050405020304" pitchFamily="18" charset="0"/>
              </a:rPr>
              <a:t>(3) </a:t>
            </a:r>
            <a:r>
              <a:rPr lang="zh-CN" altLang="en-US" b="1" dirty="0">
                <a:latin typeface="Times New Roman" panose="02020603050405020304" pitchFamily="18" charset="0"/>
              </a:rPr>
              <a:t>矛盾，所以 </a:t>
            </a:r>
            <a:r>
              <a:rPr lang="en-US" altLang="zh-CN" b="1" i="1" dirty="0">
                <a:latin typeface="Times New Roman" panose="02020603050405020304" pitchFamily="18" charset="0"/>
              </a:rPr>
              <a:t>f</a:t>
            </a:r>
            <a:r>
              <a:rPr lang="en-US" altLang="zh-CN" b="1" dirty="0"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</a:rPr>
              <a:t>是 </a:t>
            </a:r>
            <a:r>
              <a:rPr lang="en-US" altLang="zh-CN" b="1" i="1" dirty="0">
                <a:latin typeface="Times New Roman" panose="02020603050405020304" pitchFamily="18" charset="0"/>
              </a:rPr>
              <a:t>D</a:t>
            </a:r>
            <a:r>
              <a:rPr lang="zh-CN" altLang="en-US" b="1" dirty="0">
                <a:latin typeface="Times New Roman" panose="02020603050405020304" pitchFamily="18" charset="0"/>
              </a:rPr>
              <a:t>上的有界函数</a:t>
            </a:r>
            <a:r>
              <a:rPr lang="en-US" altLang="zh-CN" b="1" dirty="0"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71706" name="Rectangle 26"/>
          <p:cNvSpPr>
            <a:spLocks noChangeArrowheads="1"/>
          </p:cNvSpPr>
          <p:nvPr/>
        </p:nvSpPr>
        <p:spPr bwMode="auto">
          <a:xfrm>
            <a:off x="1198562" y="3976687"/>
            <a:ext cx="61833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下面证明 </a:t>
            </a:r>
            <a:r>
              <a:rPr lang="en-US" altLang="zh-CN" b="1" i="1" dirty="0">
                <a:solidFill>
                  <a:srgbClr val="0000FF"/>
                </a:solidFill>
                <a:latin typeface="Times New Roman" panose="02020603050405020304" pitchFamily="18" charset="0"/>
              </a:rPr>
              <a:t>f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在 </a:t>
            </a:r>
            <a:r>
              <a:rPr lang="en-US" altLang="zh-CN" b="1" i="1" dirty="0">
                <a:solidFill>
                  <a:srgbClr val="0000FF"/>
                </a:solidFill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上能取到最大、小值</a:t>
            </a:r>
            <a:r>
              <a:rPr lang="en-US" altLang="zh-CN" b="1" dirty="0">
                <a:latin typeface="Times New Roman" panose="02020603050405020304" pitchFamily="18" charset="0"/>
              </a:rPr>
              <a:t>. 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71707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005391"/>
              </p:ext>
            </p:extLst>
          </p:nvPr>
        </p:nvGraphicFramePr>
        <p:xfrm>
          <a:off x="3132138" y="4638675"/>
          <a:ext cx="46196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56" r:id="rId16" imgW="4622800" imgH="393700" progId="Equation.DSMT4">
                  <p:embed/>
                </p:oleObj>
              </mc:Choice>
              <mc:Fallback>
                <p:oleObj r:id="rId16" imgW="4622800" imgH="393700" progId="Equation.DSMT4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4638675"/>
                        <a:ext cx="4619625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2865538"/>
              </p:ext>
            </p:extLst>
          </p:nvPr>
        </p:nvGraphicFramePr>
        <p:xfrm>
          <a:off x="2667000" y="5257801"/>
          <a:ext cx="60674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57" r:id="rId18" imgW="6070600" imgH="431800" progId="Equation.DSMT4">
                  <p:embed/>
                </p:oleObj>
              </mc:Choice>
              <mc:Fallback>
                <p:oleObj r:id="rId18" imgW="6070600" imgH="4318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257801"/>
                        <a:ext cx="60674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111251" y="1104900"/>
            <a:ext cx="10874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的点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  <p:grpSp>
        <p:nvGrpSpPr>
          <p:cNvPr id="19501" name="Group 45"/>
          <p:cNvGrpSpPr>
            <a:grpSpLocks/>
          </p:cNvGrpSpPr>
          <p:nvPr/>
        </p:nvGrpSpPr>
        <p:grpSpPr bwMode="auto">
          <a:xfrm>
            <a:off x="3590926" y="1751013"/>
            <a:ext cx="3952875" cy="530225"/>
            <a:chOff x="2886" y="1106"/>
            <a:chExt cx="2490" cy="334"/>
          </a:xfrm>
        </p:grpSpPr>
        <p:sp>
          <p:nvSpPr>
            <p:cNvPr id="19475" name="矩形 3"/>
            <p:cNvSpPr>
              <a:spLocks noChangeArrowheads="1"/>
            </p:cNvSpPr>
            <p:nvPr/>
          </p:nvSpPr>
          <p:spPr bwMode="auto">
            <a:xfrm>
              <a:off x="2886" y="1106"/>
              <a:ext cx="218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因 </a:t>
              </a:r>
              <a:r>
                <a:rPr lang="en-US" altLang="zh-CN" b="1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D </a:t>
              </a:r>
              <a:r>
                <a:rPr lang="zh-CN" altLang="en-US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是闭域</a:t>
              </a:r>
              <a:r>
                <a:rPr lang="en-US" altLang="zh-CN" b="1">
                  <a:solidFill>
                    <a:srgbClr val="000000"/>
                  </a:solidFill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从而 </a:t>
              </a:r>
              <a:endParaRPr lang="zh-CN" altLang="en-US" b="1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9476" name="Object 12"/>
            <p:cNvGraphicFramePr>
              <a:graphicFrameLocks noChangeAspect="1"/>
            </p:cNvGraphicFramePr>
            <p:nvPr/>
          </p:nvGraphicFramePr>
          <p:xfrm>
            <a:off x="4698" y="1170"/>
            <a:ext cx="67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58" name="Equation" r:id="rId20" imgW="1079032" imgH="431613" progId="Equation.DSMT4">
                    <p:embed/>
                  </p:oleObj>
                </mc:Choice>
                <mc:Fallback>
                  <p:oleObj name="Equation" r:id="rId20" imgW="1079032" imgH="431613" progId="Equation.DSMT4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98" y="1170"/>
                          <a:ext cx="67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248525" y="3975099"/>
            <a:ext cx="12557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为此设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19502" name="Rectangle 46"/>
          <p:cNvSpPr>
            <a:spLocks noChangeArrowheads="1"/>
          </p:cNvSpPr>
          <p:nvPr/>
        </p:nvSpPr>
        <p:spPr bwMode="auto">
          <a:xfrm>
            <a:off x="4283075" y="2626827"/>
            <a:ext cx="12557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/>
              <a:t>于是有</a:t>
            </a:r>
          </a:p>
        </p:txBody>
      </p:sp>
      <p:sp>
        <p:nvSpPr>
          <p:cNvPr id="19503" name="Rectangle 47"/>
          <p:cNvSpPr>
            <a:spLocks noChangeArrowheads="1"/>
          </p:cNvSpPr>
          <p:nvPr/>
        </p:nvSpPr>
        <p:spPr bwMode="auto">
          <a:xfrm>
            <a:off x="1447799" y="5105400"/>
            <a:ext cx="8001000" cy="685800"/>
          </a:xfrm>
          <a:prstGeom prst="rect">
            <a:avLst/>
          </a:prstGeom>
          <a:solidFill>
            <a:srgbClr val="DAE3F3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9504" name="Group 48"/>
          <p:cNvGrpSpPr>
            <a:grpSpLocks/>
          </p:cNvGrpSpPr>
          <p:nvPr/>
        </p:nvGrpSpPr>
        <p:grpSpPr bwMode="auto">
          <a:xfrm>
            <a:off x="1220787" y="5195888"/>
            <a:ext cx="5421312" cy="519112"/>
            <a:chOff x="337" y="3468"/>
            <a:chExt cx="3415" cy="327"/>
          </a:xfrm>
        </p:grpSpPr>
        <p:graphicFrame>
          <p:nvGraphicFramePr>
            <p:cNvPr id="19477" name="Object 30"/>
            <p:cNvGraphicFramePr>
              <a:graphicFrameLocks noChangeAspect="1"/>
            </p:cNvGraphicFramePr>
            <p:nvPr/>
          </p:nvGraphicFramePr>
          <p:xfrm>
            <a:off x="1788" y="3546"/>
            <a:ext cx="582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59" r:id="rId22" imgW="927100" imgH="381000" progId="Equation.DSMT4">
                    <p:embed/>
                  </p:oleObj>
                </mc:Choice>
                <mc:Fallback>
                  <p:oleObj r:id="rId22" imgW="927100" imgH="381000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8" y="3546"/>
                          <a:ext cx="582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78" name="Object 29"/>
            <p:cNvGraphicFramePr>
              <a:graphicFrameLocks noChangeAspect="1"/>
            </p:cNvGraphicFramePr>
            <p:nvPr/>
          </p:nvGraphicFramePr>
          <p:xfrm>
            <a:off x="2768" y="3540"/>
            <a:ext cx="984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60" r:id="rId24" imgW="1562100" imgH="393700" progId="Equation.DSMT4">
                    <p:embed/>
                  </p:oleObj>
                </mc:Choice>
                <mc:Fallback>
                  <p:oleObj r:id="rId24" imgW="1562100" imgH="393700" progId="Equation.DSMT4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8" y="3540"/>
                          <a:ext cx="984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79" name="Rectangle 31"/>
            <p:cNvSpPr>
              <a:spLocks noChangeArrowheads="1"/>
            </p:cNvSpPr>
            <p:nvPr/>
          </p:nvSpPr>
          <p:spPr bwMode="auto">
            <a:xfrm>
              <a:off x="337" y="3468"/>
              <a:ext cx="16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可证必有一点   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19480" name="Rectangle 32"/>
            <p:cNvSpPr>
              <a:spLocks noChangeArrowheads="1"/>
            </p:cNvSpPr>
            <p:nvPr/>
          </p:nvSpPr>
          <p:spPr bwMode="auto">
            <a:xfrm>
              <a:off x="2314" y="3468"/>
              <a:ext cx="4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使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19481" name="Rectangle 33"/>
          <p:cNvSpPr>
            <a:spLocks noChangeArrowheads="1"/>
          </p:cNvSpPr>
          <p:nvPr/>
        </p:nvSpPr>
        <p:spPr bwMode="auto">
          <a:xfrm>
            <a:off x="6596063" y="5207001"/>
            <a:ext cx="30051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同理可证最小值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" name="矩形 3"/>
          <p:cNvSpPr/>
          <p:nvPr/>
        </p:nvSpPr>
        <p:spPr>
          <a:xfrm>
            <a:off x="7543801" y="1787110"/>
            <a:ext cx="31774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又因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在 </a:t>
            </a:r>
            <a:r>
              <a:rPr lang="en-US" altLang="zh-CN" b="1" i="1" dirty="0">
                <a:latin typeface="Times New Roman" panose="02020603050405020304" pitchFamily="18" charset="0"/>
              </a:rPr>
              <a:t>D</a:t>
            </a:r>
            <a:r>
              <a:rPr lang="zh-CN" altLang="en-US" b="1" dirty="0">
                <a:latin typeface="Times New Roman" panose="02020603050405020304" pitchFamily="18" charset="0"/>
              </a:rPr>
              <a:t>上连续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1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9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71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7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7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7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71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19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5" grpId="0"/>
      <p:bldP spid="71706" grpId="0"/>
      <p:bldP spid="3" grpId="0"/>
      <p:bldP spid="6" grpId="0"/>
      <p:bldP spid="19502" grpId="0"/>
      <p:bldP spid="19481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6" name="Group 36"/>
          <p:cNvGrpSpPr>
            <a:grpSpLocks/>
          </p:cNvGrpSpPr>
          <p:nvPr/>
        </p:nvGrpSpPr>
        <p:grpSpPr bwMode="auto">
          <a:xfrm>
            <a:off x="1219200" y="609600"/>
            <a:ext cx="6848475" cy="519113"/>
            <a:chOff x="386" y="345"/>
            <a:chExt cx="4314" cy="327"/>
          </a:xfrm>
        </p:grpSpPr>
        <p:graphicFrame>
          <p:nvGraphicFramePr>
            <p:cNvPr id="20510" name="Object 2"/>
            <p:cNvGraphicFramePr>
              <a:graphicFrameLocks noChangeAspect="1"/>
            </p:cNvGraphicFramePr>
            <p:nvPr/>
          </p:nvGraphicFramePr>
          <p:xfrm>
            <a:off x="2149" y="435"/>
            <a:ext cx="646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4" name="Equation" r:id="rId3" imgW="1028520" imgH="355320" progId="Equation.DSMT4">
                    <p:embed/>
                  </p:oleObj>
                </mc:Choice>
                <mc:Fallback>
                  <p:oleObj name="Equation" r:id="rId3" imgW="1028520" imgH="355320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49" y="435"/>
                          <a:ext cx="646" cy="2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12" name="Rectangle 7"/>
            <p:cNvSpPr>
              <a:spLocks noChangeArrowheads="1"/>
            </p:cNvSpPr>
            <p:nvPr/>
          </p:nvSpPr>
          <p:spPr bwMode="auto">
            <a:xfrm>
              <a:off x="386" y="345"/>
              <a:ext cx="197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如若不然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对任意  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20513" name="Rectangle 8"/>
            <p:cNvSpPr>
              <a:spLocks noChangeArrowheads="1"/>
            </p:cNvSpPr>
            <p:nvPr/>
          </p:nvSpPr>
          <p:spPr bwMode="auto">
            <a:xfrm>
              <a:off x="2859" y="345"/>
              <a:ext cx="5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都</a:t>
              </a:r>
              <a:r>
                <a:rPr lang="zh-CN" altLang="en-US" b="1"/>
                <a:t>有</a:t>
              </a:r>
            </a:p>
          </p:txBody>
        </p:sp>
        <p:graphicFrame>
          <p:nvGraphicFramePr>
            <p:cNvPr id="20506" name="Object 10"/>
            <p:cNvGraphicFramePr>
              <a:graphicFrameLocks noChangeAspect="1"/>
            </p:cNvGraphicFramePr>
            <p:nvPr/>
          </p:nvGraphicFramePr>
          <p:xfrm>
            <a:off x="3316" y="426"/>
            <a:ext cx="1384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5" name="Equation" r:id="rId5" imgW="2197080" imgH="393480" progId="Equation.DSMT4">
                    <p:embed/>
                  </p:oleObj>
                </mc:Choice>
                <mc:Fallback>
                  <p:oleObj name="Equation" r:id="rId5" imgW="2197080" imgH="393480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6" y="426"/>
                          <a:ext cx="1384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06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330350"/>
              </p:ext>
            </p:extLst>
          </p:nvPr>
        </p:nvGraphicFramePr>
        <p:xfrm>
          <a:off x="4876800" y="1712912"/>
          <a:ext cx="28670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6" r:id="rId7" imgW="2870200" imgH="914400" progId="Equation.DSMT4">
                  <p:embed/>
                </p:oleObj>
              </mc:Choice>
              <mc:Fallback>
                <p:oleObj r:id="rId7" imgW="2870200" imgH="9144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1712912"/>
                        <a:ext cx="28670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72" name="Rectangle 16"/>
          <p:cNvSpPr>
            <a:spLocks noChangeArrowheads="1"/>
          </p:cNvSpPr>
          <p:nvPr/>
        </p:nvSpPr>
        <p:spPr bwMode="auto">
          <a:xfrm>
            <a:off x="1165225" y="2768133"/>
            <a:ext cx="63545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由前面的证明知道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在 </a:t>
            </a:r>
            <a:r>
              <a:rPr lang="en-US" altLang="zh-CN" b="1" i="1" dirty="0">
                <a:latin typeface="Times New Roman" panose="02020603050405020304" pitchFamily="18" charset="0"/>
              </a:rPr>
              <a:t>D</a:t>
            </a:r>
            <a:r>
              <a:rPr lang="zh-CN" altLang="en-US" b="1" dirty="0">
                <a:latin typeface="Times New Roman" panose="02020603050405020304" pitchFamily="18" charset="0"/>
              </a:rPr>
              <a:t>上有正上界</a:t>
            </a:r>
            <a:r>
              <a:rPr lang="en-US" altLang="zh-CN" b="1" dirty="0">
                <a:latin typeface="Times New Roman" panose="02020603050405020304" pitchFamily="18" charset="0"/>
              </a:rPr>
              <a:t>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502" name="Rectangle 18"/>
              <p:cNvSpPr>
                <a:spLocks noChangeArrowheads="1"/>
              </p:cNvSpPr>
              <p:nvPr/>
            </p:nvSpPr>
            <p:spPr bwMode="auto">
              <a:xfrm>
                <a:off x="1198563" y="3312816"/>
                <a:ext cx="9484071" cy="7705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 dirty="0"/>
                  <a:t>设正数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b="1" i="1" smtClean="0">
                        <a:latin typeface="Cambria Math" panose="02040503050406030204" pitchFamily="18" charset="0"/>
                      </a:rPr>
                      <m:t>𝜼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b="1" dirty="0"/>
                  <a:t>在是 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F </a:t>
                </a:r>
                <a:r>
                  <a:rPr lang="zh-CN" altLang="en-US" b="1" dirty="0"/>
                  <a:t>在 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D</a:t>
                </a:r>
                <a:r>
                  <a:rPr lang="zh-CN" altLang="en-US" b="1" dirty="0"/>
                  <a:t>上的一个上界，则 </a:t>
                </a:r>
                <a14:m>
                  <m:oMath xmlns:m="http://schemas.openxmlformats.org/officeDocument/2006/math">
                    <m:r>
                      <a:rPr lang="zh-CN" altLang="en-US" b="1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𝑫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𝑴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𝑷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zh-CN" altLang="en-US" b="1" i="1">
                        <a:latin typeface="Cambria Math" panose="02040503050406030204" pitchFamily="18" charset="0"/>
                      </a:rPr>
                      <m:t>𝜼</m:t>
                    </m:r>
                  </m:oMath>
                </a14:m>
                <a:r>
                  <a:rPr lang="en-US" altLang="zh-CN" b="1" dirty="0">
                    <a:latin typeface="Times New Roman" panose="02020603050405020304" pitchFamily="18" charset="0"/>
                  </a:rPr>
                  <a:t>,</a:t>
                </a:r>
                <a:endParaRPr lang="zh-CN" altLang="en-US" b="1" dirty="0">
                  <a:latin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0502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8563" y="3312816"/>
                <a:ext cx="9484071" cy="770532"/>
              </a:xfrm>
              <a:prstGeom prst="rect">
                <a:avLst/>
              </a:prstGeom>
              <a:blipFill>
                <a:blip r:embed="rId9"/>
                <a:stretch>
                  <a:fillRect l="-1350" r="-450" b="-157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84" name="Rectangle 28"/>
          <p:cNvSpPr>
            <a:spLocks noChangeArrowheads="1"/>
          </p:cNvSpPr>
          <p:nvPr/>
        </p:nvSpPr>
        <p:spPr bwMode="auto">
          <a:xfrm>
            <a:off x="1247415" y="5050045"/>
            <a:ext cx="553402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从而证得 </a:t>
            </a:r>
            <a:r>
              <a:rPr lang="en-US" altLang="zh-CN" b="1" i="1" dirty="0">
                <a:latin typeface="Times New Roman" panose="02020603050405020304" pitchFamily="18" charset="0"/>
              </a:rPr>
              <a:t>f</a:t>
            </a:r>
            <a:r>
              <a:rPr lang="en-US" altLang="zh-CN" b="1" dirty="0"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</a:rPr>
              <a:t>在 </a:t>
            </a:r>
            <a:r>
              <a:rPr lang="en-US" altLang="zh-CN" b="1" i="1" dirty="0"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latin typeface="Times New Roman" panose="02020603050405020304" pitchFamily="18" charset="0"/>
              </a:rPr>
              <a:t>上能取到最大值</a:t>
            </a:r>
            <a:r>
              <a:rPr lang="en-US" altLang="zh-CN" b="1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101725" y="1201737"/>
            <a:ext cx="42132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考察 </a:t>
            </a:r>
            <a:r>
              <a:rPr lang="en-US" altLang="zh-CN" b="1" i="1">
                <a:solidFill>
                  <a:srgbClr val="000000"/>
                </a:solidFill>
                <a:latin typeface="Times New Roman" panose="02020603050405020304" pitchFamily="18" charset="0"/>
              </a:rPr>
              <a:t>D 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上的正值连续函数 </a:t>
            </a:r>
            <a:endParaRPr lang="zh-CN" altLang="en-US" sz="18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1BD196E-C57F-48BB-B326-F9DF70317681}"/>
                  </a:ext>
                </a:extLst>
              </p:cNvPr>
              <p:cNvSpPr txBox="1"/>
              <p:nvPr/>
            </p:nvSpPr>
            <p:spPr>
              <a:xfrm>
                <a:off x="4018015" y="4316085"/>
                <a:ext cx="619018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800" b="1" i="0" u="none" strike="noStrike" baseline="0" dirty="0">
                    <a:latin typeface="FzBookMaker4DlFont40536882958"/>
                  </a:rPr>
                  <a:t>这与</a:t>
                </a:r>
                <a14:m>
                  <m:oMath xmlns:m="http://schemas.openxmlformats.org/officeDocument/2006/math">
                    <m:r>
                      <a:rPr lang="en-US" altLang="zh-CN" sz="2800" b="1" i="0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800" b="1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𝑴</m:t>
                    </m:r>
                    <m:r>
                      <a:rPr lang="en-US" altLang="zh-CN" sz="2800" b="1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b="1" i="0" u="none" strike="noStrike" baseline="0" dirty="0">
                    <a:latin typeface="FzBookMaker4DlFont40536882958"/>
                  </a:rPr>
                  <a:t>是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1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b="1" i="0" u="none" strike="noStrike" baseline="0" dirty="0">
                    <a:latin typeface="FzBookMaker4DlFont40536882958"/>
                  </a:rPr>
                  <a:t>在 </a:t>
                </a:r>
                <a:r>
                  <a:rPr lang="en-US" altLang="zh-CN" b="1" i="1" dirty="0">
                    <a:latin typeface="Times New Roman" panose="02020603050405020304" pitchFamily="18" charset="0"/>
                  </a:rPr>
                  <a:t>D </a:t>
                </a:r>
                <a:r>
                  <a:rPr lang="zh-CN" altLang="en-US" sz="2800" b="1" i="0" u="none" strike="noStrike" baseline="0" dirty="0">
                    <a:latin typeface="FzBookMaker4DlFont40536882958"/>
                  </a:rPr>
                  <a:t>上的上确</a:t>
                </a:r>
                <a:r>
                  <a:rPr lang="zh-CN" altLang="en-US" sz="2800" b="1" i="0" u="none" strike="noStrike" baseline="0" dirty="0">
                    <a:latin typeface="FzBookMaker12DlFont120536882959"/>
                  </a:rPr>
                  <a:t>界矛</a:t>
                </a:r>
                <a:r>
                  <a:rPr lang="zh-CN" altLang="en-US" sz="2800" b="1" i="0" u="none" strike="noStrike" baseline="0" dirty="0">
                    <a:latin typeface="FzBookMaker19DlFont190536882961"/>
                  </a:rPr>
                  <a:t>盾</a:t>
                </a:r>
                <a:r>
                  <a:rPr lang="en-US" altLang="zh-CN" sz="2800" b="1" i="0" u="none" strike="noStrike" baseline="0" dirty="0">
                    <a:latin typeface="FzBookMaker19DlFont190536882961"/>
                  </a:rPr>
                  <a:t>.</a:t>
                </a:r>
                <a:endParaRPr lang="zh-CN" altLang="en-US" b="1" dirty="0"/>
              </a:p>
            </p:txBody>
          </p:sp>
        </mc:Choice>
        <mc:Fallback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1BD196E-C57F-48BB-B326-F9DF70317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8015" y="4316085"/>
                <a:ext cx="6190180" cy="523220"/>
              </a:xfrm>
              <a:prstGeom prst="rect">
                <a:avLst/>
              </a:prstGeom>
              <a:blipFill>
                <a:blip r:embed="rId10"/>
                <a:stretch>
                  <a:fillRect l="-1969" t="-16279" b="-337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E88D754-B7EF-4158-9F02-D41A7E715440}"/>
                  </a:ext>
                </a:extLst>
              </p:cNvPr>
              <p:cNvSpPr txBox="1"/>
              <p:nvPr/>
            </p:nvSpPr>
            <p:spPr>
              <a:xfrm>
                <a:off x="1254264" y="4176772"/>
                <a:ext cx="3093899" cy="7679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800" b="1" i="0" u="none" strike="noStrike" baseline="0" dirty="0">
                    <a:latin typeface="FzBookMaker4DlFont40536882958"/>
                  </a:rPr>
                  <a:t>即</a:t>
                </a:r>
                <a14:m>
                  <m:oMath xmlns:m="http://schemas.openxmlformats.org/officeDocument/2006/math">
                    <m:r>
                      <a:rPr lang="en-US" altLang="zh-CN" sz="2800" b="1" i="1" u="none" strike="noStrike" baseline="0" smtClean="0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2800" b="1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 u="none" strike="noStrike" baseline="0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</m:d>
                    <m:r>
                      <a:rPr lang="en-US" altLang="zh-CN" sz="2800" b="1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CN" sz="2800" b="1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𝑴</m:t>
                    </m:r>
                    <m:r>
                      <a:rPr lang="en-US" altLang="zh-CN" sz="2800" b="1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800" b="1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1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zh-CN" altLang="en-US" b="1" i="1">
                            <a:latin typeface="Cambria Math" panose="02040503050406030204" pitchFamily="18" charset="0"/>
                          </a:rPr>
                          <m:t>𝜼</m:t>
                        </m:r>
                      </m:den>
                    </m:f>
                  </m:oMath>
                </a14:m>
                <a:r>
                  <a:rPr lang="en-US" altLang="zh-CN" b="1" dirty="0"/>
                  <a:t>.</a:t>
                </a:r>
                <a:endParaRPr lang="zh-CN" altLang="en-US" b="1" dirty="0"/>
              </a:p>
            </p:txBody>
          </p:sp>
        </mc:Choice>
        <mc:Fallback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E88D754-B7EF-4158-9F02-D41A7E715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264" y="4176772"/>
                <a:ext cx="3093899" cy="767903"/>
              </a:xfrm>
              <a:prstGeom prst="rect">
                <a:avLst/>
              </a:prstGeom>
              <a:blipFill>
                <a:blip r:embed="rId11"/>
                <a:stretch>
                  <a:fillRect l="-4142" b="-31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0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0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72" grpId="0"/>
      <p:bldP spid="20502" grpId="0"/>
      <p:bldP spid="70684" grpId="0"/>
      <p:bldP spid="2" grpId="0"/>
      <p:bldP spid="24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56" name="Group 52"/>
          <p:cNvGrpSpPr>
            <a:grpSpLocks/>
          </p:cNvGrpSpPr>
          <p:nvPr/>
        </p:nvGrpSpPr>
        <p:grpSpPr bwMode="auto">
          <a:xfrm>
            <a:off x="914400" y="533400"/>
            <a:ext cx="10210800" cy="2703512"/>
            <a:chOff x="439" y="409"/>
            <a:chExt cx="4992" cy="1703"/>
          </a:xfrm>
        </p:grpSpPr>
        <p:sp>
          <p:nvSpPr>
            <p:cNvPr id="43" name="矩形 42"/>
            <p:cNvSpPr/>
            <p:nvPr/>
          </p:nvSpPr>
          <p:spPr>
            <a:xfrm>
              <a:off x="439" y="409"/>
              <a:ext cx="4992" cy="17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dirty="0"/>
            </a:p>
          </p:txBody>
        </p:sp>
        <p:sp>
          <p:nvSpPr>
            <p:cNvPr id="44" name="矩形 43"/>
            <p:cNvSpPr/>
            <p:nvPr/>
          </p:nvSpPr>
          <p:spPr>
            <a:xfrm>
              <a:off x="439" y="409"/>
              <a:ext cx="4992" cy="327"/>
            </a:xfrm>
            <a:prstGeom prst="rect">
              <a:avLst/>
            </a:prstGeom>
            <a:solidFill>
              <a:srgbClr val="04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21553" name="矩形 44"/>
            <p:cNvSpPr>
              <a:spLocks noChangeArrowheads="1"/>
            </p:cNvSpPr>
            <p:nvPr/>
          </p:nvSpPr>
          <p:spPr bwMode="auto">
            <a:xfrm>
              <a:off x="736" y="430"/>
              <a:ext cx="211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indent="-609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定理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16.9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（一致连续性定理）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1554" name="Picture 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" y="437"/>
              <a:ext cx="26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9656" name="Rectangle 24"/>
          <p:cNvSpPr>
            <a:spLocks noChangeArrowheads="1"/>
          </p:cNvSpPr>
          <p:nvPr/>
        </p:nvSpPr>
        <p:spPr bwMode="auto">
          <a:xfrm>
            <a:off x="823911" y="3272960"/>
            <a:ext cx="937949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证  </a:t>
            </a:r>
            <a:r>
              <a:rPr lang="zh-CN" altLang="en-US" b="1" dirty="0">
                <a:latin typeface="Times New Roman" panose="02020603050405020304" pitchFamily="18" charset="0"/>
              </a:rPr>
              <a:t>本定理可参照第七章的方法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运用有限覆盖定理来证明</a:t>
            </a:r>
            <a:r>
              <a:rPr lang="en-US" altLang="zh-CN" b="1" dirty="0">
                <a:latin typeface="Times New Roman" panose="02020603050405020304" pitchFamily="18" charset="0"/>
              </a:rPr>
              <a:t>.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69657" name="Rectangle 25"/>
          <p:cNvSpPr>
            <a:spLocks noChangeArrowheads="1"/>
          </p:cNvSpPr>
          <p:nvPr/>
        </p:nvSpPr>
        <p:spPr bwMode="auto">
          <a:xfrm>
            <a:off x="1409701" y="3836988"/>
            <a:ext cx="451117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这里我们用聚点定理证明</a:t>
            </a:r>
            <a:r>
              <a:rPr lang="en-US" altLang="zh-CN" b="1" dirty="0">
                <a:latin typeface="Times New Roman" panose="02020603050405020304" pitchFamily="18" charset="0"/>
              </a:rPr>
              <a:t>.   </a:t>
            </a:r>
          </a:p>
        </p:txBody>
      </p:sp>
      <p:sp>
        <p:nvSpPr>
          <p:cNvPr id="21510" name="Rectangle 14"/>
          <p:cNvSpPr>
            <a:spLocks noChangeArrowheads="1"/>
          </p:cNvSpPr>
          <p:nvPr/>
        </p:nvSpPr>
        <p:spPr bwMode="auto">
          <a:xfrm>
            <a:off x="4029075" y="4151313"/>
            <a:ext cx="273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69673" name="Group 41"/>
          <p:cNvGrpSpPr>
            <a:grpSpLocks/>
          </p:cNvGrpSpPr>
          <p:nvPr/>
        </p:nvGrpSpPr>
        <p:grpSpPr bwMode="auto">
          <a:xfrm>
            <a:off x="1371600" y="4400550"/>
            <a:ext cx="7840662" cy="519112"/>
            <a:chOff x="340" y="3074"/>
            <a:chExt cx="4939" cy="327"/>
          </a:xfrm>
        </p:grpSpPr>
        <p:sp>
          <p:nvSpPr>
            <p:cNvPr id="21549" name="Rectangle 29"/>
            <p:cNvSpPr>
              <a:spLocks noChangeArrowheads="1"/>
            </p:cNvSpPr>
            <p:nvPr/>
          </p:nvSpPr>
          <p:spPr bwMode="auto">
            <a:xfrm>
              <a:off x="340" y="3074"/>
              <a:ext cx="44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倘若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f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在 </a:t>
              </a:r>
              <a:r>
                <a:rPr lang="en-US" altLang="zh-CN" b="1" i="1" dirty="0">
                  <a:latin typeface="Times New Roman" panose="02020603050405020304" pitchFamily="18" charset="0"/>
                </a:rPr>
                <a:t>D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上连续而不一致连续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</a:t>
              </a:r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则存在某   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21550" name="Object 28"/>
            <p:cNvGraphicFramePr>
              <a:graphicFrameLocks noChangeAspect="1"/>
            </p:cNvGraphicFramePr>
            <p:nvPr/>
          </p:nvGraphicFramePr>
          <p:xfrm>
            <a:off x="4535" y="3119"/>
            <a:ext cx="744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19" r:id="rId4" imgW="1180588" imgH="431613" progId="Equation.DSMT4">
                    <p:embed/>
                  </p:oleObj>
                </mc:Choice>
                <mc:Fallback>
                  <p:oleObj r:id="rId4" imgW="1180588" imgH="431613" progId="Equation.DSMT4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35" y="3119"/>
                          <a:ext cx="744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562" name="Group 58"/>
          <p:cNvGrpSpPr>
            <a:grpSpLocks/>
          </p:cNvGrpSpPr>
          <p:nvPr/>
        </p:nvGrpSpPr>
        <p:grpSpPr bwMode="auto">
          <a:xfrm>
            <a:off x="1371600" y="4943476"/>
            <a:ext cx="7108825" cy="534987"/>
            <a:chOff x="431" y="3179"/>
            <a:chExt cx="4478" cy="337"/>
          </a:xfrm>
        </p:grpSpPr>
        <p:graphicFrame>
          <p:nvGraphicFramePr>
            <p:cNvPr id="21544" name="Object 33"/>
            <p:cNvGraphicFramePr>
              <a:graphicFrameLocks noChangeAspect="1"/>
            </p:cNvGraphicFramePr>
            <p:nvPr/>
          </p:nvGraphicFramePr>
          <p:xfrm>
            <a:off x="1832" y="3270"/>
            <a:ext cx="678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0" r:id="rId6" imgW="1079032" imgH="393529" progId="Equation.DSMT4">
                    <p:embed/>
                  </p:oleObj>
                </mc:Choice>
                <mc:Fallback>
                  <p:oleObj r:id="rId6" imgW="1079032" imgH="393529" progId="Equation.DSMT4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2" y="3270"/>
                          <a:ext cx="678" cy="2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45" name="Object 32"/>
            <p:cNvGraphicFramePr>
              <a:graphicFrameLocks noChangeAspect="1"/>
            </p:cNvGraphicFramePr>
            <p:nvPr/>
          </p:nvGraphicFramePr>
          <p:xfrm>
            <a:off x="2904" y="3236"/>
            <a:ext cx="2005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1" name="Equation" r:id="rId8" imgW="3187440" imgH="419040" progId="Equation.DSMT4">
                    <p:embed/>
                  </p:oleObj>
                </mc:Choice>
                <mc:Fallback>
                  <p:oleObj name="Equation" r:id="rId8" imgW="3187440" imgH="419040" progId="Equation.DSMT4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4" y="3236"/>
                          <a:ext cx="2005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46" name="Rectangle 34"/>
            <p:cNvSpPr>
              <a:spLocks noChangeArrowheads="1"/>
            </p:cNvSpPr>
            <p:nvPr/>
          </p:nvSpPr>
          <p:spPr bwMode="auto">
            <a:xfrm>
              <a:off x="431" y="3179"/>
              <a:ext cx="169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对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于任意小的    </a:t>
              </a:r>
            </a:p>
          </p:txBody>
        </p:sp>
        <p:sp>
          <p:nvSpPr>
            <p:cNvPr id="21547" name="Rectangle 35"/>
            <p:cNvSpPr>
              <a:spLocks noChangeArrowheads="1"/>
            </p:cNvSpPr>
            <p:nvPr/>
          </p:nvSpPr>
          <p:spPr bwMode="auto">
            <a:xfrm>
              <a:off x="2445" y="3179"/>
              <a:ext cx="5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例如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9676" name="Group 44"/>
          <p:cNvGrpSpPr>
            <a:grpSpLocks/>
          </p:cNvGrpSpPr>
          <p:nvPr/>
        </p:nvGrpSpPr>
        <p:grpSpPr bwMode="auto">
          <a:xfrm>
            <a:off x="2079625" y="5486402"/>
            <a:ext cx="6454775" cy="538163"/>
            <a:chOff x="385" y="391"/>
            <a:chExt cx="4066" cy="339"/>
          </a:xfrm>
        </p:grpSpPr>
        <p:graphicFrame>
          <p:nvGraphicFramePr>
            <p:cNvPr id="21539" name="Object 45"/>
            <p:cNvGraphicFramePr>
              <a:graphicFrameLocks noChangeAspect="1"/>
            </p:cNvGraphicFramePr>
            <p:nvPr/>
          </p:nvGraphicFramePr>
          <p:xfrm>
            <a:off x="1079" y="449"/>
            <a:ext cx="1122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2" r:id="rId10" imgW="1777229" imgH="431613" progId="Equation.DSMT4">
                    <p:embed/>
                  </p:oleObj>
                </mc:Choice>
                <mc:Fallback>
                  <p:oleObj r:id="rId10" imgW="1777229" imgH="431613" progId="Equation.DSMT4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9" y="449"/>
                          <a:ext cx="1122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40" name="Object 46"/>
            <p:cNvGraphicFramePr>
              <a:graphicFrameLocks noChangeAspect="1"/>
            </p:cNvGraphicFramePr>
            <p:nvPr/>
          </p:nvGraphicFramePr>
          <p:xfrm>
            <a:off x="2760" y="429"/>
            <a:ext cx="1506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3" name="Equation" r:id="rId12" imgW="2387600" imgH="431800" progId="Equation.DSMT4">
                    <p:embed/>
                  </p:oleObj>
                </mc:Choice>
                <mc:Fallback>
                  <p:oleObj name="Equation" r:id="rId12" imgW="2387600" imgH="431800" progId="Equation.DSMT4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0" y="429"/>
                          <a:ext cx="1506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41" name="Rectangle 47"/>
            <p:cNvSpPr>
              <a:spLocks noChangeArrowheads="1"/>
            </p:cNvSpPr>
            <p:nvPr/>
          </p:nvSpPr>
          <p:spPr bwMode="auto">
            <a:xfrm>
              <a:off x="385" y="394"/>
              <a:ext cx="84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相应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的 </a:t>
              </a:r>
            </a:p>
          </p:txBody>
        </p:sp>
        <p:sp>
          <p:nvSpPr>
            <p:cNvPr id="21542" name="Rectangle 48"/>
            <p:cNvSpPr>
              <a:spLocks noChangeArrowheads="1"/>
            </p:cNvSpPr>
            <p:nvPr/>
          </p:nvSpPr>
          <p:spPr bwMode="auto">
            <a:xfrm>
              <a:off x="2170" y="403"/>
              <a:ext cx="84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虽然  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21543" name="Rectangle 49"/>
            <p:cNvSpPr>
              <a:spLocks noChangeArrowheads="1"/>
            </p:cNvSpPr>
            <p:nvPr/>
          </p:nvSpPr>
          <p:spPr bwMode="auto">
            <a:xfrm>
              <a:off x="4223" y="391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1558" name="Group 54"/>
          <p:cNvGrpSpPr>
            <a:grpSpLocks/>
          </p:cNvGrpSpPr>
          <p:nvPr/>
        </p:nvGrpSpPr>
        <p:grpSpPr bwMode="auto">
          <a:xfrm>
            <a:off x="958849" y="1041400"/>
            <a:ext cx="5797550" cy="519112"/>
            <a:chOff x="467" y="729"/>
            <a:chExt cx="3652" cy="327"/>
          </a:xfrm>
        </p:grpSpPr>
        <p:sp>
          <p:nvSpPr>
            <p:cNvPr id="69634" name="Rectangle 2"/>
            <p:cNvSpPr>
              <a:spLocks noChangeArrowheads="1"/>
            </p:cNvSpPr>
            <p:nvPr/>
          </p:nvSpPr>
          <p:spPr bwMode="auto">
            <a:xfrm>
              <a:off x="467" y="729"/>
              <a:ext cx="227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若函数 </a:t>
              </a:r>
              <a:r>
                <a:rPr lang="en-US" altLang="zh-CN" b="1" i="1">
                  <a:latin typeface="Times New Roman" panose="02020603050405020304" pitchFamily="18" charset="0"/>
                </a:rPr>
                <a:t>f  </a:t>
              </a:r>
              <a:r>
                <a:rPr lang="zh-CN" altLang="en-US" b="1">
                  <a:latin typeface="Times New Roman" panose="02020603050405020304" pitchFamily="18" charset="0"/>
                </a:rPr>
                <a:t>在有界闭域  </a:t>
              </a:r>
            </a:p>
          </p:txBody>
        </p:sp>
        <p:graphicFrame>
          <p:nvGraphicFramePr>
            <p:cNvPr id="21537" name="Object 4"/>
            <p:cNvGraphicFramePr>
              <a:graphicFrameLocks noChangeAspect="1"/>
            </p:cNvGraphicFramePr>
            <p:nvPr/>
          </p:nvGraphicFramePr>
          <p:xfrm>
            <a:off x="2586" y="747"/>
            <a:ext cx="71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4" r:id="rId14" imgW="1129810" imgH="380835" progId="Equation.DSMT4">
                    <p:embed/>
                  </p:oleObj>
                </mc:Choice>
                <mc:Fallback>
                  <p:oleObj r:id="rId14" imgW="1129810" imgH="380835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86" y="747"/>
                          <a:ext cx="71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8" name="Rectangle 6"/>
            <p:cNvSpPr>
              <a:spLocks noChangeArrowheads="1"/>
            </p:cNvSpPr>
            <p:nvPr/>
          </p:nvSpPr>
          <p:spPr bwMode="auto">
            <a:xfrm>
              <a:off x="3216" y="729"/>
              <a:ext cx="90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上连续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90600" y="1560513"/>
            <a:ext cx="5219700" cy="555625"/>
            <a:chOff x="2399557" y="1599733"/>
            <a:chExt cx="5220350" cy="555149"/>
          </a:xfrm>
        </p:grpSpPr>
        <p:grpSp>
          <p:nvGrpSpPr>
            <p:cNvPr id="21530" name="Group 38"/>
            <p:cNvGrpSpPr>
              <a:grpSpLocks/>
            </p:cNvGrpSpPr>
            <p:nvPr/>
          </p:nvGrpSpPr>
          <p:grpSpPr bwMode="auto">
            <a:xfrm>
              <a:off x="2399557" y="1616720"/>
              <a:ext cx="3824288" cy="538162"/>
              <a:chOff x="4075" y="671"/>
              <a:chExt cx="2409" cy="339"/>
            </a:xfrm>
          </p:grpSpPr>
          <p:graphicFrame>
            <p:nvGraphicFramePr>
              <p:cNvPr id="21534" name="Object 3"/>
              <p:cNvGraphicFramePr>
                <a:graphicFrameLocks noChangeAspect="1"/>
              </p:cNvGraphicFramePr>
              <p:nvPr/>
            </p:nvGraphicFramePr>
            <p:xfrm>
              <a:off x="4266" y="754"/>
              <a:ext cx="822" cy="2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725" r:id="rId16" imgW="1307532" imgH="393529" progId="Equation.DSMT4">
                      <p:embed/>
                    </p:oleObj>
                  </mc:Choice>
                  <mc:Fallback>
                    <p:oleObj r:id="rId16" imgW="1307532" imgH="393529" progId="Equation.DSMT4">
                      <p:embed/>
                      <p:pic>
                        <p:nvPicPr>
                          <p:cNvPr id="0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66" y="754"/>
                            <a:ext cx="822" cy="24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1535" name="Rectangle 6"/>
              <p:cNvSpPr>
                <a:spLocks noChangeArrowheads="1"/>
              </p:cNvSpPr>
              <p:nvPr/>
            </p:nvSpPr>
            <p:spPr bwMode="auto">
              <a:xfrm>
                <a:off x="4075" y="683"/>
                <a:ext cx="34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即</a:t>
                </a:r>
                <a:endParaRPr lang="zh-CN" altLang="en-US" b="1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536" name="Rectangle 7"/>
              <p:cNvSpPr>
                <a:spLocks noChangeArrowheads="1"/>
              </p:cNvSpPr>
              <p:nvPr/>
            </p:nvSpPr>
            <p:spPr bwMode="auto">
              <a:xfrm>
                <a:off x="4962" y="671"/>
                <a:ext cx="152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存在只依赖于 </a:t>
                </a:r>
                <a:endParaRPr lang="zh-CN" altLang="en-US" b="1" dirty="0">
                  <a:latin typeface="Times New Roman" panose="02020603050405020304" pitchFamily="18" charset="0"/>
                </a:endParaRPr>
              </a:p>
            </p:txBody>
          </p:sp>
        </p:grpSp>
        <p:graphicFrame>
          <p:nvGraphicFramePr>
            <p:cNvPr id="21531" name="Object 10"/>
            <p:cNvGraphicFramePr>
              <a:graphicFrameLocks noChangeAspect="1"/>
            </p:cNvGraphicFramePr>
            <p:nvPr/>
          </p:nvGraphicFramePr>
          <p:xfrm>
            <a:off x="5894294" y="1789113"/>
            <a:ext cx="428625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6" r:id="rId18" imgW="431425" imgH="317225" progId="Equation.DSMT4">
                    <p:embed/>
                  </p:oleObj>
                </mc:Choice>
                <mc:Fallback>
                  <p:oleObj r:id="rId18" imgW="431425" imgH="317225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94294" y="1789113"/>
                          <a:ext cx="428625" cy="314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32" name="Object 9"/>
            <p:cNvGraphicFramePr>
              <a:graphicFrameLocks noChangeAspect="1"/>
            </p:cNvGraphicFramePr>
            <p:nvPr/>
          </p:nvGraphicFramePr>
          <p:xfrm>
            <a:off x="6543582" y="1743075"/>
            <a:ext cx="1076325" cy="390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7" r:id="rId20" imgW="1079032" imgH="393529" progId="Equation.DSMT4">
                    <p:embed/>
                  </p:oleObj>
                </mc:Choice>
                <mc:Fallback>
                  <p:oleObj r:id="rId20" imgW="1079032" imgH="393529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43582" y="1743075"/>
                          <a:ext cx="1076325" cy="3905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3" name="Rectangle 12"/>
            <p:cNvSpPr>
              <a:spLocks noChangeArrowheads="1"/>
            </p:cNvSpPr>
            <p:nvPr/>
          </p:nvSpPr>
          <p:spPr bwMode="auto">
            <a:xfrm>
              <a:off x="6141473" y="1599733"/>
              <a:ext cx="541363" cy="518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的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21523" name="Rectangle 11"/>
          <p:cNvSpPr>
            <a:spLocks noChangeArrowheads="1"/>
          </p:cNvSpPr>
          <p:nvPr/>
        </p:nvSpPr>
        <p:spPr bwMode="auto">
          <a:xfrm>
            <a:off x="757236" y="2100263"/>
            <a:ext cx="184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21528" name="Rectangle 19"/>
          <p:cNvSpPr>
            <a:spLocks noChangeArrowheads="1"/>
          </p:cNvSpPr>
          <p:nvPr/>
        </p:nvSpPr>
        <p:spPr bwMode="auto">
          <a:xfrm>
            <a:off x="3313113" y="2127250"/>
            <a:ext cx="9874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必有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990600" y="2120901"/>
            <a:ext cx="2303462" cy="519112"/>
            <a:chOff x="990600" y="2120901"/>
            <a:chExt cx="2303462" cy="519112"/>
          </a:xfrm>
        </p:grpSpPr>
        <p:graphicFrame>
          <p:nvGraphicFramePr>
            <p:cNvPr id="21527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48110873"/>
                </p:ext>
              </p:extLst>
            </p:nvPr>
          </p:nvGraphicFramePr>
          <p:xfrm>
            <a:off x="1693862" y="2224088"/>
            <a:ext cx="1600200" cy="388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28" r:id="rId22" imgW="1600200" imgH="393700" progId="Equation.DSMT4">
                    <p:embed/>
                  </p:oleObj>
                </mc:Choice>
                <mc:Fallback>
                  <p:oleObj r:id="rId22" imgW="1600200" imgH="39370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3862" y="2224088"/>
                          <a:ext cx="1600200" cy="3889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9" name="Rectangle 39"/>
            <p:cNvSpPr>
              <a:spLocks noChangeArrowheads="1"/>
            </p:cNvSpPr>
            <p:nvPr/>
          </p:nvSpPr>
          <p:spPr bwMode="auto">
            <a:xfrm>
              <a:off x="990600" y="2120901"/>
              <a:ext cx="898525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的</a:t>
              </a:r>
              <a:r>
                <a:rPr lang="zh-CN" altLang="en-US" b="1" dirty="0">
                  <a:latin typeface="Times New Roman" panose="02020603050405020304" pitchFamily="18" charset="0"/>
                </a:rPr>
                <a:t>点</a:t>
              </a:r>
            </a:p>
          </p:txBody>
        </p:sp>
      </p:grpSp>
      <p:graphicFrame>
        <p:nvGraphicFramePr>
          <p:cNvPr id="55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753539"/>
              </p:ext>
            </p:extLst>
          </p:nvPr>
        </p:nvGraphicFramePr>
        <p:xfrm>
          <a:off x="3663949" y="2703513"/>
          <a:ext cx="27432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29" r:id="rId24" imgW="2743200" imgH="393700" progId="Equation.DSMT4">
                  <p:embed/>
                </p:oleObj>
              </mc:Choice>
              <mc:Fallback>
                <p:oleObj r:id="rId24" imgW="2743200" imgH="3937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3949" y="2703513"/>
                        <a:ext cx="2743200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57" name="Rectangle 53"/>
          <p:cNvSpPr>
            <a:spLocks noChangeArrowheads="1"/>
          </p:cNvSpPr>
          <p:nvPr/>
        </p:nvSpPr>
        <p:spPr bwMode="auto">
          <a:xfrm>
            <a:off x="6605586" y="1027113"/>
            <a:ext cx="421481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则</a:t>
            </a:r>
            <a:r>
              <a:rPr lang="zh-CN" altLang="en-US" b="1" i="1" dirty="0">
                <a:latin typeface="Times New Roman" panose="02020603050405020304" pitchFamily="18" charset="0"/>
              </a:rPr>
              <a:t>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在 </a:t>
            </a:r>
            <a:r>
              <a:rPr lang="en-US" altLang="zh-CN" b="1" i="1" dirty="0"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latin typeface="Times New Roman" panose="02020603050405020304" pitchFamily="18" charset="0"/>
              </a:rPr>
              <a:t>上一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致连续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172200" y="1522413"/>
            <a:ext cx="4561681" cy="527187"/>
            <a:chOff x="6172200" y="1522413"/>
            <a:chExt cx="4561681" cy="527187"/>
          </a:xfrm>
        </p:grpSpPr>
        <p:graphicFrame>
          <p:nvGraphicFramePr>
            <p:cNvPr id="21525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01093978"/>
                </p:ext>
              </p:extLst>
            </p:nvPr>
          </p:nvGraphicFramePr>
          <p:xfrm>
            <a:off x="8724106" y="1600200"/>
            <a:ext cx="2009775" cy="390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730" r:id="rId26" imgW="2005729" imgH="393529" progId="Equation.DSMT4">
                    <p:embed/>
                  </p:oleObj>
                </mc:Choice>
                <mc:Fallback>
                  <p:oleObj r:id="rId26" imgW="2005729" imgH="393529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24106" y="1600200"/>
                          <a:ext cx="2009775" cy="3905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6" name="Rectangle 13"/>
            <p:cNvSpPr>
              <a:spLocks noChangeArrowheads="1"/>
            </p:cNvSpPr>
            <p:nvPr/>
          </p:nvSpPr>
          <p:spPr bwMode="auto">
            <a:xfrm>
              <a:off x="7601744" y="1525725"/>
              <a:ext cx="1525587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切满足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21560" name="Rectangle 56"/>
            <p:cNvSpPr>
              <a:spLocks noChangeArrowheads="1"/>
            </p:cNvSpPr>
            <p:nvPr/>
          </p:nvSpPr>
          <p:spPr bwMode="auto">
            <a:xfrm>
              <a:off x="6172200" y="1522413"/>
              <a:ext cx="1612900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 dirty="0"/>
                <a:t>使得对一</a:t>
              </a:r>
            </a:p>
          </p:txBody>
        </p:sp>
      </p:grpSp>
      <p:sp>
        <p:nvSpPr>
          <p:cNvPr id="21561" name="Rectangle 57"/>
          <p:cNvSpPr>
            <a:spLocks noChangeArrowheads="1"/>
          </p:cNvSpPr>
          <p:nvPr/>
        </p:nvSpPr>
        <p:spPr bwMode="auto">
          <a:xfrm>
            <a:off x="1371600" y="5505452"/>
            <a:ext cx="979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/>
              <a:t>总有</a:t>
            </a:r>
            <a:r>
              <a:rPr lang="zh-CN" alt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69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69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69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56" grpId="0"/>
      <p:bldP spid="69657" grpId="0"/>
      <p:bldP spid="21528" grpId="0"/>
      <p:bldP spid="21557" grpId="0"/>
      <p:bldP spid="2156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42" name="Group 34"/>
          <p:cNvGrpSpPr>
            <a:grpSpLocks/>
          </p:cNvGrpSpPr>
          <p:nvPr/>
        </p:nvGrpSpPr>
        <p:grpSpPr bwMode="auto">
          <a:xfrm>
            <a:off x="1371600" y="1139825"/>
            <a:ext cx="7989888" cy="566738"/>
            <a:chOff x="346" y="1343"/>
            <a:chExt cx="5033" cy="357"/>
          </a:xfrm>
        </p:grpSpPr>
        <p:sp>
          <p:nvSpPr>
            <p:cNvPr id="22563" name="Rectangle 11"/>
            <p:cNvSpPr>
              <a:spLocks noChangeArrowheads="1"/>
            </p:cNvSpPr>
            <p:nvPr/>
          </p:nvSpPr>
          <p:spPr bwMode="auto">
            <a:xfrm>
              <a:off x="346" y="1343"/>
              <a:ext cx="387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由于 </a:t>
              </a:r>
              <a:r>
                <a:rPr lang="en-US" altLang="zh-CN" b="1" i="1">
                  <a:latin typeface="Times New Roman" panose="02020603050405020304" pitchFamily="18" charset="0"/>
                </a:rPr>
                <a:t>D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为有界闭域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因此存在收敛子列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22564" name="Object 10"/>
            <p:cNvGraphicFramePr>
              <a:graphicFrameLocks noChangeAspect="1"/>
            </p:cNvGraphicFramePr>
            <p:nvPr/>
          </p:nvGraphicFramePr>
          <p:xfrm>
            <a:off x="4097" y="1388"/>
            <a:ext cx="1282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02" name="Equation" r:id="rId3" imgW="2032000" imgH="495300" progId="Equation.DSMT4">
                    <p:embed/>
                  </p:oleObj>
                </mc:Choice>
                <mc:Fallback>
                  <p:oleObj name="Equation" r:id="rId3" imgW="2032000" imgH="495300" progId="Equation.DSMT4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97" y="1388"/>
                          <a:ext cx="1282" cy="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567" name="Group 39"/>
          <p:cNvGrpSpPr>
            <a:grpSpLocks/>
          </p:cNvGrpSpPr>
          <p:nvPr/>
        </p:nvGrpSpPr>
        <p:grpSpPr bwMode="auto">
          <a:xfrm>
            <a:off x="1371600" y="1789113"/>
            <a:ext cx="3429000" cy="703262"/>
            <a:chOff x="385" y="1127"/>
            <a:chExt cx="2160" cy="443"/>
          </a:xfrm>
        </p:grpSpPr>
        <p:graphicFrame>
          <p:nvGraphicFramePr>
            <p:cNvPr id="22556" name="Object 16"/>
            <p:cNvGraphicFramePr>
              <a:graphicFrameLocks noChangeAspect="1"/>
            </p:cNvGraphicFramePr>
            <p:nvPr/>
          </p:nvGraphicFramePr>
          <p:xfrm>
            <a:off x="823" y="1180"/>
            <a:ext cx="1722" cy="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03" name="Equation" r:id="rId5" imgW="2730240" imgH="622080" progId="Equation.DSMT4">
                    <p:embed/>
                  </p:oleObj>
                </mc:Choice>
                <mc:Fallback>
                  <p:oleObj name="Equation" r:id="rId5" imgW="2730240" imgH="622080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3" y="1180"/>
                          <a:ext cx="1722" cy="3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59" name="Rectangle 17"/>
            <p:cNvSpPr>
              <a:spLocks noChangeArrowheads="1"/>
            </p:cNvSpPr>
            <p:nvPr/>
          </p:nvSpPr>
          <p:spPr bwMode="auto">
            <a:xfrm>
              <a:off x="385" y="1127"/>
              <a:ext cx="5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并设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2566" name="Group 38"/>
          <p:cNvGrpSpPr>
            <a:grpSpLocks/>
          </p:cNvGrpSpPr>
          <p:nvPr/>
        </p:nvGrpSpPr>
        <p:grpSpPr bwMode="auto">
          <a:xfrm>
            <a:off x="1377260" y="2431258"/>
            <a:ext cx="4421188" cy="620712"/>
            <a:chOff x="2554" y="1117"/>
            <a:chExt cx="2785" cy="391"/>
          </a:xfrm>
        </p:grpSpPr>
        <p:graphicFrame>
          <p:nvGraphicFramePr>
            <p:cNvPr id="22557" name="Object 15"/>
            <p:cNvGraphicFramePr>
              <a:graphicFrameLocks noChangeAspect="1"/>
            </p:cNvGraphicFramePr>
            <p:nvPr/>
          </p:nvGraphicFramePr>
          <p:xfrm>
            <a:off x="3082" y="1172"/>
            <a:ext cx="57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04" r:id="rId7" imgW="901309" imgH="431613" progId="Equation.DSMT4">
                    <p:embed/>
                  </p:oleObj>
                </mc:Choice>
                <mc:Fallback>
                  <p:oleObj r:id="rId7" imgW="901309" imgH="431613" progId="Equation.DSMT4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2" y="1172"/>
                          <a:ext cx="57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58" name="Object 14"/>
            <p:cNvGraphicFramePr>
              <a:graphicFrameLocks noChangeAspect="1"/>
            </p:cNvGraphicFramePr>
            <p:nvPr/>
          </p:nvGraphicFramePr>
          <p:xfrm>
            <a:off x="4424" y="1172"/>
            <a:ext cx="654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05" r:id="rId9" imgW="1040948" imgH="533169" progId="Equation.DSMT4">
                    <p:embed/>
                  </p:oleObj>
                </mc:Choice>
                <mc:Fallback>
                  <p:oleObj r:id="rId9" imgW="1040948" imgH="533169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4" y="1172"/>
                          <a:ext cx="654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60" name="Rectangle 18"/>
            <p:cNvSpPr>
              <a:spLocks noChangeArrowheads="1"/>
            </p:cNvSpPr>
            <p:nvPr/>
          </p:nvSpPr>
          <p:spPr bwMode="auto">
            <a:xfrm>
              <a:off x="2554" y="1127"/>
              <a:ext cx="5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再在</a:t>
              </a:r>
              <a:endParaRPr lang="zh-CN" altLang="en-US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22561" name="Rectangle 19"/>
            <p:cNvSpPr>
              <a:spLocks noChangeArrowheads="1"/>
            </p:cNvSpPr>
            <p:nvPr/>
          </p:nvSpPr>
          <p:spPr bwMode="auto">
            <a:xfrm>
              <a:off x="3518" y="1117"/>
              <a:ext cx="10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中取出与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22562" name="Rectangle 20"/>
            <p:cNvSpPr>
              <a:spLocks noChangeArrowheads="1"/>
            </p:cNvSpPr>
            <p:nvPr/>
          </p:nvSpPr>
          <p:spPr bwMode="auto">
            <a:xfrm>
              <a:off x="4942" y="1117"/>
              <a:ext cx="39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下</a:t>
              </a:r>
              <a:r>
                <a:rPr lang="zh-CN" altLang="en-US" b="1">
                  <a:latin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68639" name="Group 31"/>
          <p:cNvGrpSpPr>
            <a:grpSpLocks/>
          </p:cNvGrpSpPr>
          <p:nvPr/>
        </p:nvGrpSpPr>
        <p:grpSpPr bwMode="auto">
          <a:xfrm>
            <a:off x="5562600" y="2438401"/>
            <a:ext cx="3413125" cy="620713"/>
            <a:chOff x="371" y="2332"/>
            <a:chExt cx="2150" cy="391"/>
          </a:xfrm>
        </p:grpSpPr>
        <p:sp>
          <p:nvSpPr>
            <p:cNvPr id="22553" name="Rectangle 23"/>
            <p:cNvSpPr>
              <a:spLocks noChangeArrowheads="1"/>
            </p:cNvSpPr>
            <p:nvPr/>
          </p:nvSpPr>
          <p:spPr bwMode="auto">
            <a:xfrm>
              <a:off x="371" y="2332"/>
              <a:ext cx="14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标相同的子列</a:t>
              </a:r>
            </a:p>
          </p:txBody>
        </p:sp>
        <p:graphicFrame>
          <p:nvGraphicFramePr>
            <p:cNvPr id="22554" name="Object 22"/>
            <p:cNvGraphicFramePr>
              <a:graphicFrameLocks noChangeAspect="1"/>
            </p:cNvGraphicFramePr>
            <p:nvPr/>
          </p:nvGraphicFramePr>
          <p:xfrm>
            <a:off x="1746" y="2387"/>
            <a:ext cx="744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06" r:id="rId11" imgW="1180588" imgH="533169" progId="Equation.DSMT4">
                    <p:embed/>
                  </p:oleObj>
                </mc:Choice>
                <mc:Fallback>
                  <p:oleObj r:id="rId11" imgW="1180588" imgH="533169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6" y="2387"/>
                          <a:ext cx="744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55" name="Rectangle 24"/>
            <p:cNvSpPr>
              <a:spLocks noChangeArrowheads="1"/>
            </p:cNvSpPr>
            <p:nvPr/>
          </p:nvSpPr>
          <p:spPr bwMode="auto">
            <a:xfrm>
              <a:off x="2349" y="2341"/>
              <a:ext cx="1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68633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5105563"/>
              </p:ext>
            </p:extLst>
          </p:nvPr>
        </p:nvGraphicFramePr>
        <p:xfrm>
          <a:off x="2840039" y="3160714"/>
          <a:ext cx="5153025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07" name="Equation" r:id="rId13" imgW="5156200" imgH="495300" progId="Equation.DSMT4">
                  <p:embed/>
                </p:oleObj>
              </mc:Choice>
              <mc:Fallback>
                <p:oleObj name="Equation" r:id="rId13" imgW="5156200" imgH="4953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0039" y="3160714"/>
                        <a:ext cx="5153025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8638" name="Group 30"/>
          <p:cNvGrpSpPr>
            <a:grpSpLocks/>
          </p:cNvGrpSpPr>
          <p:nvPr/>
        </p:nvGrpSpPr>
        <p:grpSpPr bwMode="auto">
          <a:xfrm>
            <a:off x="1295400" y="3735389"/>
            <a:ext cx="4105275" cy="644525"/>
            <a:chOff x="362" y="2976"/>
            <a:chExt cx="2586" cy="406"/>
          </a:xfrm>
        </p:grpSpPr>
        <p:sp>
          <p:nvSpPr>
            <p:cNvPr id="22550" name="Rectangle 28"/>
            <p:cNvSpPr>
              <a:spLocks noChangeArrowheads="1"/>
            </p:cNvSpPr>
            <p:nvPr/>
          </p:nvSpPr>
          <p:spPr bwMode="auto">
            <a:xfrm>
              <a:off x="362" y="2976"/>
              <a:ext cx="3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有</a:t>
              </a:r>
            </a:p>
          </p:txBody>
        </p:sp>
        <p:graphicFrame>
          <p:nvGraphicFramePr>
            <p:cNvPr id="22551" name="Object 27"/>
            <p:cNvGraphicFramePr>
              <a:graphicFrameLocks noChangeAspect="1"/>
            </p:cNvGraphicFramePr>
            <p:nvPr/>
          </p:nvGraphicFramePr>
          <p:xfrm>
            <a:off x="698" y="3022"/>
            <a:ext cx="2046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08" r:id="rId15" imgW="3251200" imgH="571500" progId="Equation.DSMT4">
                    <p:embed/>
                  </p:oleObj>
                </mc:Choice>
                <mc:Fallback>
                  <p:oleObj r:id="rId15" imgW="3251200" imgH="571500" progId="Equation.DSMT4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8" y="3022"/>
                          <a:ext cx="2046" cy="3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52" name="Rectangle 29"/>
            <p:cNvSpPr>
              <a:spLocks noChangeArrowheads="1"/>
            </p:cNvSpPr>
            <p:nvPr/>
          </p:nvSpPr>
          <p:spPr bwMode="auto">
            <a:xfrm>
              <a:off x="2720" y="2976"/>
              <a:ext cx="2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. 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68643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7524998"/>
              </p:ext>
            </p:extLst>
          </p:nvPr>
        </p:nvGraphicFramePr>
        <p:xfrm>
          <a:off x="2970213" y="4457700"/>
          <a:ext cx="3417887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09" name="Equation" r:id="rId17" imgW="3416040" imgH="571320" progId="Equation.DSMT4">
                  <p:embed/>
                </p:oleObj>
              </mc:Choice>
              <mc:Fallback>
                <p:oleObj name="Equation" r:id="rId17" imgW="3416040" imgH="57132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0213" y="4457700"/>
                        <a:ext cx="3417887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8644" name="Group 36"/>
          <p:cNvGrpSpPr>
            <a:grpSpLocks/>
          </p:cNvGrpSpPr>
          <p:nvPr/>
        </p:nvGrpSpPr>
        <p:grpSpPr bwMode="auto">
          <a:xfrm>
            <a:off x="1371600" y="5029201"/>
            <a:ext cx="6275388" cy="582613"/>
            <a:chOff x="364" y="734"/>
            <a:chExt cx="3953" cy="367"/>
          </a:xfrm>
        </p:grpSpPr>
        <p:graphicFrame>
          <p:nvGraphicFramePr>
            <p:cNvPr id="22547" name="Object 37"/>
            <p:cNvGraphicFramePr>
              <a:graphicFrameLocks noChangeAspect="1"/>
            </p:cNvGraphicFramePr>
            <p:nvPr/>
          </p:nvGraphicFramePr>
          <p:xfrm>
            <a:off x="910" y="789"/>
            <a:ext cx="2442" cy="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10" r:id="rId19" imgW="3873500" imgH="495300" progId="Equation.DSMT4">
                    <p:embed/>
                  </p:oleObj>
                </mc:Choice>
                <mc:Fallback>
                  <p:oleObj r:id="rId19" imgW="3873500" imgH="495300" progId="Equation.DSMT4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0" y="789"/>
                          <a:ext cx="2442" cy="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48" name="Rectangle 38"/>
            <p:cNvSpPr>
              <a:spLocks noChangeArrowheads="1"/>
            </p:cNvSpPr>
            <p:nvPr/>
          </p:nvSpPr>
          <p:spPr bwMode="auto">
            <a:xfrm>
              <a:off x="364" y="734"/>
              <a:ext cx="5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这与</a:t>
              </a:r>
              <a:endParaRPr lang="zh-CN" altLang="en-US" b="1">
                <a:latin typeface="Times New Roman" panose="02020603050405020304" pitchFamily="18" charset="0"/>
              </a:endParaRPr>
            </a:p>
          </p:txBody>
        </p:sp>
        <p:sp>
          <p:nvSpPr>
            <p:cNvPr id="22549" name="Rectangle 39"/>
            <p:cNvSpPr>
              <a:spLocks noChangeArrowheads="1"/>
            </p:cNvSpPr>
            <p:nvPr/>
          </p:nvSpPr>
          <p:spPr bwMode="auto">
            <a:xfrm>
              <a:off x="3358" y="734"/>
              <a:ext cx="95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相矛盾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 </a:t>
              </a:r>
              <a:endParaRPr lang="en-US" altLang="zh-CN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371600" y="547688"/>
            <a:ext cx="4846638" cy="519112"/>
            <a:chOff x="1200291" y="417545"/>
            <a:chExt cx="4846497" cy="518463"/>
          </a:xfrm>
        </p:grpSpPr>
        <p:graphicFrame>
          <p:nvGraphicFramePr>
            <p:cNvPr id="22545" name="Object 8"/>
            <p:cNvGraphicFramePr>
              <a:graphicFrameLocks noChangeAspect="1"/>
            </p:cNvGraphicFramePr>
            <p:nvPr/>
          </p:nvGraphicFramePr>
          <p:xfrm>
            <a:off x="2894013" y="492125"/>
            <a:ext cx="3152775" cy="428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711" r:id="rId21" imgW="3149600" imgH="431800" progId="Equation.DSMT4">
                    <p:embed/>
                  </p:oleObj>
                </mc:Choice>
                <mc:Fallback>
                  <p:oleObj r:id="rId21" imgW="3149600" imgH="431800" progId="Equation.DSMT4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4013" y="492125"/>
                          <a:ext cx="3152775" cy="428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46" name="Rectangle 49"/>
            <p:cNvSpPr>
              <a:spLocks noChangeArrowheads="1"/>
            </p:cNvSpPr>
            <p:nvPr/>
          </p:nvSpPr>
          <p:spPr bwMode="auto">
            <a:xfrm>
              <a:off x="1200291" y="417545"/>
              <a:ext cx="1303300" cy="5184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cs typeface="Times New Roman" panose="02020603050405020304" pitchFamily="18" charset="0"/>
                </a:rPr>
                <a:t>但是    </a:t>
              </a:r>
              <a:r>
                <a:rPr lang="zh-CN" altLang="en-US" b="1" dirty="0"/>
                <a:t> </a:t>
              </a:r>
            </a:p>
          </p:txBody>
        </p:sp>
      </p:grp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371600" y="3063670"/>
            <a:ext cx="8985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则因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324475" y="3733801"/>
            <a:ext cx="4146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最后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由 </a:t>
            </a:r>
            <a:r>
              <a:rPr lang="en-US" altLang="zh-CN" b="1" i="1">
                <a:solidFill>
                  <a:srgbClr val="000000"/>
                </a:solidFill>
                <a:latin typeface="Times New Roman" panose="02020603050405020304" pitchFamily="18" charset="0"/>
              </a:rPr>
              <a:t>f 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在 </a:t>
            </a:r>
            <a:r>
              <a:rPr lang="en-US" altLang="zh-CN" b="1" i="1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30000">
                <a:solidFill>
                  <a:srgbClr val="000000"/>
                </a:solidFill>
                <a:latin typeface="Times New Roman" panose="02020603050405020304" pitchFamily="18" charset="0"/>
              </a:rPr>
              <a:t>0 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连续</a:t>
            </a:r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得 </a:t>
            </a:r>
            <a:endParaRPr lang="zh-CN" altLang="en-US" sz="1800">
              <a:latin typeface="Times New Roman" panose="02020603050405020304" pitchFamily="18" charset="0"/>
            </a:endParaRPr>
          </a:p>
        </p:txBody>
      </p:sp>
      <p:graphicFrame>
        <p:nvGraphicFramePr>
          <p:cNvPr id="5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372345"/>
              </p:ext>
            </p:extLst>
          </p:nvPr>
        </p:nvGraphicFramePr>
        <p:xfrm>
          <a:off x="6348413" y="4476750"/>
          <a:ext cx="33289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12" name="Equation" r:id="rId23" imgW="3327120" imgH="431640" progId="Equation.DSMT4">
                  <p:embed/>
                </p:oleObj>
              </mc:Choice>
              <mc:Fallback>
                <p:oleObj name="Equation" r:id="rId23" imgW="3327120" imgH="431640" progId="Equation.DSMT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8413" y="4476750"/>
                        <a:ext cx="3328987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69" name="Rectangle 41"/>
          <p:cNvSpPr>
            <a:spLocks noChangeArrowheads="1"/>
          </p:cNvSpPr>
          <p:nvPr/>
        </p:nvSpPr>
        <p:spPr bwMode="auto">
          <a:xfrm>
            <a:off x="1371600" y="5659234"/>
            <a:ext cx="40147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</a:rPr>
              <a:t>所以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在 </a:t>
            </a:r>
            <a:r>
              <a:rPr lang="en-US" altLang="zh-CN" b="1" i="1" dirty="0">
                <a:latin typeface="Times New Roman" panose="02020603050405020304" pitchFamily="18" charset="0"/>
              </a:rPr>
              <a:t>D</a:t>
            </a:r>
            <a:r>
              <a:rPr lang="zh-CN" altLang="en-US" b="1" dirty="0">
                <a:latin typeface="Times New Roman" panose="02020603050405020304" pitchFamily="18" charset="0"/>
              </a:rPr>
              <a:t>上一致连续</a:t>
            </a:r>
            <a:r>
              <a:rPr lang="en-US" altLang="zh-CN" b="1" dirty="0">
                <a:latin typeface="Times New Roman" panose="02020603050405020304" pitchFamily="18" charset="0"/>
              </a:rPr>
              <a:t>. </a:t>
            </a:r>
            <a:r>
              <a:rPr lang="en-US" altLang="zh-CN" dirty="0">
                <a:latin typeface="Times New Roman" panose="02020603050405020304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6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256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93" name="Group 41"/>
          <p:cNvGrpSpPr>
            <a:grpSpLocks/>
          </p:cNvGrpSpPr>
          <p:nvPr/>
        </p:nvGrpSpPr>
        <p:grpSpPr bwMode="auto">
          <a:xfrm>
            <a:off x="990600" y="609600"/>
            <a:ext cx="10363200" cy="2627312"/>
            <a:chOff x="439" y="409"/>
            <a:chExt cx="4992" cy="1655"/>
          </a:xfrm>
        </p:grpSpPr>
        <p:sp>
          <p:nvSpPr>
            <p:cNvPr id="33" name="矩形 32"/>
            <p:cNvSpPr/>
            <p:nvPr/>
          </p:nvSpPr>
          <p:spPr>
            <a:xfrm>
              <a:off x="439" y="409"/>
              <a:ext cx="4992" cy="16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sx="101000" sy="101000" algn="c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dirty="0"/>
            </a:p>
          </p:txBody>
        </p:sp>
        <p:sp>
          <p:nvSpPr>
            <p:cNvPr id="34" name="矩形 33"/>
            <p:cNvSpPr/>
            <p:nvPr/>
          </p:nvSpPr>
          <p:spPr>
            <a:xfrm>
              <a:off x="439" y="409"/>
              <a:ext cx="4992" cy="327"/>
            </a:xfrm>
            <a:prstGeom prst="rect">
              <a:avLst/>
            </a:prstGeom>
            <a:solidFill>
              <a:srgbClr val="04AE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/>
            </a:p>
          </p:txBody>
        </p:sp>
        <p:sp>
          <p:nvSpPr>
            <p:cNvPr id="23590" name="矩形 34"/>
            <p:cNvSpPr>
              <a:spLocks noChangeArrowheads="1"/>
            </p:cNvSpPr>
            <p:nvPr/>
          </p:nvSpPr>
          <p:spPr bwMode="auto">
            <a:xfrm>
              <a:off x="783" y="430"/>
              <a:ext cx="191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indent="-609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定理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16.10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（介值性定理）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3591" name="Picture 5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" y="437"/>
              <a:ext cx="262" cy="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7620" name="Group 36"/>
          <p:cNvGrpSpPr>
            <a:grpSpLocks/>
          </p:cNvGrpSpPr>
          <p:nvPr/>
        </p:nvGrpSpPr>
        <p:grpSpPr bwMode="auto">
          <a:xfrm>
            <a:off x="1143000" y="1644653"/>
            <a:ext cx="2650988" cy="523876"/>
            <a:chOff x="1358" y="1932"/>
            <a:chExt cx="1683" cy="330"/>
          </a:xfrm>
        </p:grpSpPr>
        <p:sp>
          <p:nvSpPr>
            <p:cNvPr id="23586" name="Rectangle 23"/>
            <p:cNvSpPr>
              <a:spLocks noChangeArrowheads="1"/>
            </p:cNvSpPr>
            <p:nvPr/>
          </p:nvSpPr>
          <p:spPr bwMode="auto">
            <a:xfrm>
              <a:off x="1358" y="1932"/>
              <a:ext cx="34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且</a:t>
              </a:r>
            </a:p>
          </p:txBody>
        </p:sp>
        <p:graphicFrame>
          <p:nvGraphicFramePr>
            <p:cNvPr id="23587" name="Object 22"/>
            <p:cNvGraphicFramePr>
              <a:graphicFrameLocks noChangeAspect="1"/>
            </p:cNvGraphicFramePr>
            <p:nvPr/>
          </p:nvGraphicFramePr>
          <p:xfrm>
            <a:off x="1665" y="1962"/>
            <a:ext cx="1376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29" name="Equation" r:id="rId4" imgW="2184400" imgH="431800" progId="Equation.DSMT4">
                    <p:embed/>
                  </p:oleObj>
                </mc:Choice>
                <mc:Fallback>
                  <p:oleObj name="Equation" r:id="rId4" imgW="2184400" imgH="431800" progId="Equation.DSMT4">
                    <p:embed/>
                    <p:pic>
                      <p:nvPicPr>
                        <p:cNvPr id="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65" y="1962"/>
                          <a:ext cx="1376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7611" name="Rectangle 27"/>
          <p:cNvSpPr>
            <a:spLocks noChangeArrowheads="1"/>
          </p:cNvSpPr>
          <p:nvPr/>
        </p:nvSpPr>
        <p:spPr bwMode="auto">
          <a:xfrm>
            <a:off x="3767006" y="1623546"/>
            <a:ext cx="343074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则对任何满足不等式</a:t>
            </a:r>
          </a:p>
        </p:txBody>
      </p:sp>
      <p:graphicFrame>
        <p:nvGraphicFramePr>
          <p:cNvPr id="67610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970790"/>
              </p:ext>
            </p:extLst>
          </p:nvPr>
        </p:nvGraphicFramePr>
        <p:xfrm>
          <a:off x="3513137" y="2198688"/>
          <a:ext cx="76882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30" name="Equation" r:id="rId6" imgW="7683480" imgH="431640" progId="Equation.DSMT4">
                  <p:embed/>
                </p:oleObj>
              </mc:Choice>
              <mc:Fallback>
                <p:oleObj name="Equation" r:id="rId6" imgW="7683480" imgH="43164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3137" y="2198688"/>
                        <a:ext cx="7688263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18" name="Rectangle 34"/>
          <p:cNvSpPr>
            <a:spLocks noChangeArrowheads="1"/>
          </p:cNvSpPr>
          <p:nvPr/>
        </p:nvSpPr>
        <p:spPr bwMode="auto">
          <a:xfrm>
            <a:off x="823913" y="3403600"/>
            <a:ext cx="25050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FF"/>
                </a:solidFill>
                <a:latin typeface="Times New Roman" panose="02020603050405020304" pitchFamily="18" charset="0"/>
              </a:rPr>
              <a:t>证  </a:t>
            </a:r>
            <a:r>
              <a:rPr lang="zh-CN" altLang="en-US" b="1">
                <a:latin typeface="Times New Roman" panose="02020603050405020304" pitchFamily="18" charset="0"/>
              </a:rPr>
              <a:t>作辅助函数</a:t>
            </a:r>
          </a:p>
        </p:txBody>
      </p:sp>
      <p:grpSp>
        <p:nvGrpSpPr>
          <p:cNvPr id="23595" name="Group 43"/>
          <p:cNvGrpSpPr>
            <a:grpSpLocks/>
          </p:cNvGrpSpPr>
          <p:nvPr/>
        </p:nvGrpSpPr>
        <p:grpSpPr bwMode="auto">
          <a:xfrm>
            <a:off x="1131888" y="2627313"/>
            <a:ext cx="4335463" cy="519113"/>
            <a:chOff x="528" y="1680"/>
            <a:chExt cx="2731" cy="327"/>
          </a:xfrm>
        </p:grpSpPr>
        <p:graphicFrame>
          <p:nvGraphicFramePr>
            <p:cNvPr id="23582" name="Object 30"/>
            <p:cNvGraphicFramePr>
              <a:graphicFrameLocks noChangeAspect="1"/>
            </p:cNvGraphicFramePr>
            <p:nvPr/>
          </p:nvGraphicFramePr>
          <p:xfrm>
            <a:off x="2565" y="1737"/>
            <a:ext cx="694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31" name="Equation" r:id="rId8" imgW="1104840" imgH="431640" progId="Equation.DSMT4">
                    <p:embed/>
                  </p:oleObj>
                </mc:Choice>
                <mc:Fallback>
                  <p:oleObj name="Equation" r:id="rId8" imgW="1104840" imgH="431640" progId="Equation.DSMT4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5" y="1737"/>
                          <a:ext cx="694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84" name="Rectangle 31"/>
            <p:cNvSpPr>
              <a:spLocks noChangeArrowheads="1"/>
            </p:cNvSpPr>
            <p:nvPr/>
          </p:nvSpPr>
          <p:spPr bwMode="auto">
            <a:xfrm>
              <a:off x="528" y="1680"/>
              <a:ext cx="208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的实数     </a:t>
              </a:r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</a:rPr>
                <a:t>必存在点</a:t>
              </a:r>
            </a:p>
          </p:txBody>
        </p:sp>
        <p:graphicFrame>
          <p:nvGraphicFramePr>
            <p:cNvPr id="23581" name="Object 37"/>
            <p:cNvGraphicFramePr>
              <a:graphicFrameLocks noChangeAspect="1"/>
            </p:cNvGraphicFramePr>
            <p:nvPr/>
          </p:nvGraphicFramePr>
          <p:xfrm>
            <a:off x="1317" y="1796"/>
            <a:ext cx="176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32" name="Equation" r:id="rId10" imgW="279279" imgH="291973" progId="Equation.DSMT4">
                    <p:embed/>
                  </p:oleObj>
                </mc:Choice>
                <mc:Fallback>
                  <p:oleObj name="Equation" r:id="rId10" imgW="279279" imgH="291973" progId="Equation.DSMT4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7" y="1796"/>
                          <a:ext cx="176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algn="ctr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med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7624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5168818"/>
              </p:ext>
            </p:extLst>
          </p:nvPr>
        </p:nvGraphicFramePr>
        <p:xfrm>
          <a:off x="3335337" y="4124326"/>
          <a:ext cx="40290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33" r:id="rId12" imgW="4025900" imgH="393700" progId="Equation.DSMT4">
                  <p:embed/>
                </p:oleObj>
              </mc:Choice>
              <mc:Fallback>
                <p:oleObj r:id="rId12" imgW="4025900" imgH="393700" progId="Equation.DSMT4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5337" y="4124326"/>
                        <a:ext cx="4029075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7625" name="Group 41"/>
          <p:cNvGrpSpPr>
            <a:grpSpLocks/>
          </p:cNvGrpSpPr>
          <p:nvPr/>
        </p:nvGrpSpPr>
        <p:grpSpPr bwMode="auto">
          <a:xfrm>
            <a:off x="1343025" y="4627563"/>
            <a:ext cx="7648575" cy="519113"/>
            <a:chOff x="357" y="663"/>
            <a:chExt cx="4818" cy="327"/>
          </a:xfrm>
        </p:grpSpPr>
        <p:sp>
          <p:nvSpPr>
            <p:cNvPr id="23578" name="Rectangle 42"/>
            <p:cNvSpPr>
              <a:spLocks noChangeArrowheads="1"/>
            </p:cNvSpPr>
            <p:nvPr/>
          </p:nvSpPr>
          <p:spPr bwMode="auto">
            <a:xfrm>
              <a:off x="357" y="663"/>
              <a:ext cx="389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易见 </a:t>
              </a:r>
              <a:r>
                <a:rPr lang="en-US" altLang="zh-CN" b="1" i="1">
                  <a:latin typeface="Times New Roman" panose="02020603050405020304" pitchFamily="18" charset="0"/>
                </a:rPr>
                <a:t>F </a:t>
              </a:r>
              <a:r>
                <a:rPr lang="zh-CN" altLang="en-US" b="1">
                  <a:latin typeface="Times New Roman" panose="02020603050405020304" pitchFamily="18" charset="0"/>
                </a:rPr>
                <a:t>仍在 </a:t>
              </a:r>
              <a:r>
                <a:rPr lang="en-US" altLang="zh-CN" b="1" i="1">
                  <a:latin typeface="Times New Roman" panose="02020603050405020304" pitchFamily="18" charset="0"/>
                </a:rPr>
                <a:t>D </a:t>
              </a:r>
              <a:r>
                <a:rPr lang="zh-CN" altLang="en-US" b="1">
                  <a:latin typeface="Times New Roman" panose="02020603050405020304" pitchFamily="18" charset="0"/>
                </a:rPr>
                <a:t>上连续</a:t>
              </a:r>
              <a:r>
                <a:rPr lang="en-US" altLang="zh-CN" b="1">
                  <a:latin typeface="Times New Roman" panose="02020603050405020304" pitchFamily="18" charset="0"/>
                </a:rPr>
                <a:t>,  </a:t>
              </a:r>
              <a:r>
                <a:rPr lang="zh-CN" altLang="en-US" b="1">
                  <a:latin typeface="Times New Roman" panose="02020603050405020304" pitchFamily="18" charset="0"/>
                </a:rPr>
                <a:t>且由 </a:t>
              </a:r>
              <a:r>
                <a:rPr lang="en-US" altLang="zh-CN" b="1">
                  <a:latin typeface="Times New Roman" panose="02020603050405020304" pitchFamily="18" charset="0"/>
                </a:rPr>
                <a:t>(4) </a:t>
              </a:r>
              <a:r>
                <a:rPr lang="zh-CN" altLang="en-US" b="1">
                  <a:latin typeface="Times New Roman" panose="02020603050405020304" pitchFamily="18" charset="0"/>
                </a:rPr>
                <a:t>式知道</a:t>
              </a:r>
            </a:p>
          </p:txBody>
        </p:sp>
        <p:graphicFrame>
          <p:nvGraphicFramePr>
            <p:cNvPr id="23579" name="Object 43"/>
            <p:cNvGraphicFramePr>
              <a:graphicFrameLocks noChangeAspect="1"/>
            </p:cNvGraphicFramePr>
            <p:nvPr/>
          </p:nvGraphicFramePr>
          <p:xfrm>
            <a:off x="4225" y="711"/>
            <a:ext cx="95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34" name="Equation" r:id="rId14" imgW="1511300" imgH="431800" progId="Equation.DSMT4">
                    <p:embed/>
                  </p:oleObj>
                </mc:Choice>
                <mc:Fallback>
                  <p:oleObj name="Equation" r:id="rId14" imgW="1511300" imgH="431800" progId="Equation.DSMT4">
                    <p:embed/>
                    <p:pic>
                      <p:nvPicPr>
                        <p:cNvPr id="0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5" y="711"/>
                          <a:ext cx="95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7628" name="Group 44"/>
          <p:cNvGrpSpPr>
            <a:grpSpLocks/>
          </p:cNvGrpSpPr>
          <p:nvPr/>
        </p:nvGrpSpPr>
        <p:grpSpPr bwMode="auto">
          <a:xfrm>
            <a:off x="1295400" y="5275263"/>
            <a:ext cx="5754687" cy="544513"/>
            <a:chOff x="1413" y="1071"/>
            <a:chExt cx="3625" cy="343"/>
          </a:xfrm>
        </p:grpSpPr>
        <p:graphicFrame>
          <p:nvGraphicFramePr>
            <p:cNvPr id="23574" name="Object 46"/>
            <p:cNvGraphicFramePr>
              <a:graphicFrameLocks noChangeAspect="1"/>
            </p:cNvGraphicFramePr>
            <p:nvPr/>
          </p:nvGraphicFramePr>
          <p:xfrm>
            <a:off x="3107" y="1144"/>
            <a:ext cx="63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35" r:id="rId16" imgW="1002865" imgH="431613" progId="Equation.DSMT4">
                    <p:embed/>
                  </p:oleObj>
                </mc:Choice>
                <mc:Fallback>
                  <p:oleObj r:id="rId16" imgW="1002865" imgH="431613" progId="Equation.DSMT4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7" y="1144"/>
                          <a:ext cx="63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75" name="Object 47"/>
            <p:cNvGraphicFramePr>
              <a:graphicFrameLocks noChangeAspect="1"/>
            </p:cNvGraphicFramePr>
            <p:nvPr/>
          </p:nvGraphicFramePr>
          <p:xfrm>
            <a:off x="4078" y="1138"/>
            <a:ext cx="96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36" r:id="rId18" imgW="1524000" imgH="431800" progId="Equation.DSMT4">
                    <p:embed/>
                  </p:oleObj>
                </mc:Choice>
                <mc:Fallback>
                  <p:oleObj r:id="rId18" imgW="1524000" imgH="431800" progId="Equation.DSMT4">
                    <p:embed/>
                    <p:pic>
                      <p:nvPicPr>
                        <p:cNvPr id="0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78" y="1138"/>
                          <a:ext cx="96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76" name="Rectangle 48"/>
            <p:cNvSpPr>
              <a:spLocks noChangeArrowheads="1"/>
            </p:cNvSpPr>
            <p:nvPr/>
          </p:nvSpPr>
          <p:spPr bwMode="auto">
            <a:xfrm>
              <a:off x="1413" y="1081"/>
              <a:ext cx="169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下面证明必存在</a:t>
              </a:r>
            </a:p>
          </p:txBody>
        </p:sp>
        <p:sp>
          <p:nvSpPr>
            <p:cNvPr id="23577" name="Rectangle 49"/>
            <p:cNvSpPr>
              <a:spLocks noChangeArrowheads="1"/>
            </p:cNvSpPr>
            <p:nvPr/>
          </p:nvSpPr>
          <p:spPr bwMode="auto">
            <a:xfrm>
              <a:off x="3647" y="1071"/>
              <a:ext cx="4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zh-CN" altLang="en-US" b="1">
                  <a:latin typeface="Times New Roman" panose="02020603050405020304" pitchFamily="18" charset="0"/>
                </a:rPr>
                <a:t>使</a:t>
              </a: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131888" y="1128712"/>
            <a:ext cx="5033963" cy="520700"/>
            <a:chOff x="838728" y="1167935"/>
            <a:chExt cx="5032800" cy="521162"/>
          </a:xfrm>
        </p:grpSpPr>
        <p:grpSp>
          <p:nvGrpSpPr>
            <p:cNvPr id="23570" name="Group 21"/>
            <p:cNvGrpSpPr>
              <a:grpSpLocks/>
            </p:cNvGrpSpPr>
            <p:nvPr/>
          </p:nvGrpSpPr>
          <p:grpSpPr bwMode="auto">
            <a:xfrm>
              <a:off x="838728" y="1169985"/>
              <a:ext cx="3648075" cy="519112"/>
              <a:chOff x="354" y="1616"/>
              <a:chExt cx="2298" cy="327"/>
            </a:xfrm>
          </p:grpSpPr>
          <p:sp>
            <p:nvSpPr>
              <p:cNvPr id="23572" name="Rectangle 19"/>
              <p:cNvSpPr>
                <a:spLocks noChangeArrowheads="1"/>
              </p:cNvSpPr>
              <p:nvPr/>
            </p:nvSpPr>
            <p:spPr bwMode="auto">
              <a:xfrm>
                <a:off x="354" y="1616"/>
                <a:ext cx="187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med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设函数</a:t>
                </a:r>
                <a:r>
                  <a:rPr lang="zh-CN" altLang="en-US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i="1">
                    <a:latin typeface="Times New Roman" panose="02020603050405020304" pitchFamily="18" charset="0"/>
                  </a:rPr>
                  <a:t>f</a:t>
                </a:r>
                <a:r>
                  <a:rPr lang="zh-CN" altLang="en-US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CN" altLang="en-US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在区域</a:t>
                </a:r>
                <a:r>
                  <a:rPr lang="zh-CN" altLang="en-US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　</a:t>
                </a:r>
                <a:endParaRPr lang="zh-CN" altLang="en-US" b="1"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23573" name="Object 18"/>
              <p:cNvGraphicFramePr>
                <a:graphicFrameLocks noChangeAspect="1"/>
              </p:cNvGraphicFramePr>
              <p:nvPr/>
            </p:nvGraphicFramePr>
            <p:xfrm>
              <a:off x="1938" y="1669"/>
              <a:ext cx="714" cy="2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3737" r:id="rId20" imgW="1129810" imgH="380835" progId="Equation.DSMT4">
                      <p:embed/>
                    </p:oleObj>
                  </mc:Choice>
                  <mc:Fallback>
                    <p:oleObj r:id="rId20" imgW="1129810" imgH="380835" progId="Equation.DSMT4">
                      <p:embed/>
                      <p:pic>
                        <p:nvPicPr>
                          <p:cNvPr id="0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38" y="1669"/>
                            <a:ext cx="714" cy="2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3571" name="Rectangle 23"/>
            <p:cNvSpPr>
              <a:spLocks noChangeArrowheads="1"/>
            </p:cNvSpPr>
            <p:nvPr/>
          </p:nvSpPr>
          <p:spPr bwMode="auto">
            <a:xfrm>
              <a:off x="4438347" y="1167935"/>
              <a:ext cx="1433181" cy="5200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上连续</a:t>
              </a:r>
              <a:r>
                <a:rPr lang="en-US" altLang="zh-CN" b="1">
                  <a:latin typeface="Times New Roman" panose="02020603050405020304" pitchFamily="18" charset="0"/>
                </a:rPr>
                <a:t>, </a:t>
              </a:r>
              <a:endPara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080126" y="1128713"/>
            <a:ext cx="45878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若</a:t>
            </a:r>
            <a:r>
              <a:rPr lang="en-US" altLang="zh-CN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30000" dirty="0">
                <a:solidFill>
                  <a:srgbClr val="000000"/>
                </a:solidFill>
                <a:latin typeface="Times New Roman" panose="02020603050405020304" pitchFamily="18" charset="0"/>
              </a:rPr>
              <a:t>1 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altLang="zh-CN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b="1" baseline="-30000" dirty="0">
                <a:solidFill>
                  <a:srgbClr val="000000"/>
                </a:solidFill>
                <a:latin typeface="Times New Roman" panose="02020603050405020304" pitchFamily="18" charset="0"/>
              </a:rPr>
              <a:t>2 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 </a:t>
            </a:r>
            <a:r>
              <a:rPr lang="en-US" altLang="zh-CN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任意两点</a:t>
            </a:r>
            <a:r>
              <a:rPr lang="en-US" altLang="zh-CN" b="1" dirty="0">
                <a:latin typeface="Times New Roman" panose="02020603050405020304" pitchFamily="18" charset="0"/>
              </a:rPr>
              <a:t>,</a:t>
            </a:r>
            <a:endParaRPr lang="zh-CN" altLang="en-US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9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270637"/>
              </p:ext>
            </p:extLst>
          </p:nvPr>
        </p:nvGraphicFramePr>
        <p:xfrm>
          <a:off x="9067800" y="4718051"/>
          <a:ext cx="15240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38" name="Equation" r:id="rId22" imgW="1524000" imgH="431800" progId="Equation.DSMT4">
                  <p:embed/>
                </p:oleObj>
              </mc:Choice>
              <mc:Fallback>
                <p:oleObj name="Equation" r:id="rId22" imgW="1524000" imgH="431800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7800" y="4718051"/>
                        <a:ext cx="15240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96" name="Group 44"/>
          <p:cNvGrpSpPr>
            <a:grpSpLocks/>
          </p:cNvGrpSpPr>
          <p:nvPr/>
        </p:nvGrpSpPr>
        <p:grpSpPr bwMode="auto">
          <a:xfrm>
            <a:off x="5564188" y="2640013"/>
            <a:ext cx="2379663" cy="519113"/>
            <a:chOff x="3320" y="1688"/>
            <a:chExt cx="1499" cy="327"/>
          </a:xfrm>
        </p:grpSpPr>
        <p:graphicFrame>
          <p:nvGraphicFramePr>
            <p:cNvPr id="23583" name="Object 29"/>
            <p:cNvGraphicFramePr>
              <a:graphicFrameLocks noChangeAspect="1"/>
            </p:cNvGraphicFramePr>
            <p:nvPr/>
          </p:nvGraphicFramePr>
          <p:xfrm>
            <a:off x="3829" y="1737"/>
            <a:ext cx="99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739" r:id="rId24" imgW="1574800" imgH="431800" progId="Equation.DSMT4">
                    <p:embed/>
                  </p:oleObj>
                </mc:Choice>
                <mc:Fallback>
                  <p:oleObj r:id="rId24" imgW="1574800" imgH="431800" progId="Equation.DSMT4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29" y="1737"/>
                          <a:ext cx="99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94" name="Rectangle 42"/>
            <p:cNvSpPr>
              <a:spLocks noChangeArrowheads="1"/>
            </p:cNvSpPr>
            <p:nvPr/>
          </p:nvSpPr>
          <p:spPr bwMode="auto">
            <a:xfrm>
              <a:off x="3320" y="1688"/>
              <a:ext cx="5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1"/>
                <a:t>使得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67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7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67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3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7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67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67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67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11" grpId="0"/>
      <p:bldP spid="67618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02" name="Group 42"/>
          <p:cNvGrpSpPr>
            <a:grpSpLocks/>
          </p:cNvGrpSpPr>
          <p:nvPr/>
        </p:nvGrpSpPr>
        <p:grpSpPr bwMode="auto">
          <a:xfrm>
            <a:off x="6259513" y="2195513"/>
            <a:ext cx="4789487" cy="3519487"/>
            <a:chOff x="1338" y="1525"/>
            <a:chExt cx="3017" cy="2217"/>
          </a:xfrm>
        </p:grpSpPr>
        <p:sp>
          <p:nvSpPr>
            <p:cNvPr id="24590" name="Freeform 18" descr="宽上对角线"/>
            <p:cNvSpPr>
              <a:spLocks/>
            </p:cNvSpPr>
            <p:nvPr/>
          </p:nvSpPr>
          <p:spPr bwMode="auto">
            <a:xfrm>
              <a:off x="1763" y="1745"/>
              <a:ext cx="2276" cy="1332"/>
            </a:xfrm>
            <a:custGeom>
              <a:avLst/>
              <a:gdLst>
                <a:gd name="T0" fmla="*/ 127 w 6164"/>
                <a:gd name="T1" fmla="*/ 428 h 3866"/>
                <a:gd name="T2" fmla="*/ 45 w 6164"/>
                <a:gd name="T3" fmla="*/ 370 h 3866"/>
                <a:gd name="T4" fmla="*/ 8 w 6164"/>
                <a:gd name="T5" fmla="*/ 302 h 3866"/>
                <a:gd name="T6" fmla="*/ 1 w 6164"/>
                <a:gd name="T7" fmla="*/ 261 h 3866"/>
                <a:gd name="T8" fmla="*/ 3 w 6164"/>
                <a:gd name="T9" fmla="*/ 217 h 3866"/>
                <a:gd name="T10" fmla="*/ 16 w 6164"/>
                <a:gd name="T11" fmla="*/ 176 h 3866"/>
                <a:gd name="T12" fmla="*/ 90 w 6164"/>
                <a:gd name="T13" fmla="*/ 89 h 3866"/>
                <a:gd name="T14" fmla="*/ 260 w 6164"/>
                <a:gd name="T15" fmla="*/ 11 h 3866"/>
                <a:gd name="T16" fmla="*/ 498 w 6164"/>
                <a:gd name="T17" fmla="*/ 23 h 3866"/>
                <a:gd name="T18" fmla="*/ 728 w 6164"/>
                <a:gd name="T19" fmla="*/ 150 h 3866"/>
                <a:gd name="T20" fmla="*/ 829 w 6164"/>
                <a:gd name="T21" fmla="*/ 291 h 3866"/>
                <a:gd name="T22" fmla="*/ 799 w 6164"/>
                <a:gd name="T23" fmla="*/ 400 h 3866"/>
                <a:gd name="T24" fmla="*/ 726 w 6164"/>
                <a:gd name="T25" fmla="*/ 448 h 3866"/>
                <a:gd name="T26" fmla="*/ 689 w 6164"/>
                <a:gd name="T27" fmla="*/ 456 h 3866"/>
                <a:gd name="T28" fmla="*/ 657 w 6164"/>
                <a:gd name="T29" fmla="*/ 456 h 3866"/>
                <a:gd name="T30" fmla="*/ 586 w 6164"/>
                <a:gd name="T31" fmla="*/ 439 h 3866"/>
                <a:gd name="T32" fmla="*/ 496 w 6164"/>
                <a:gd name="T33" fmla="*/ 353 h 3866"/>
                <a:gd name="T34" fmla="*/ 445 w 6164"/>
                <a:gd name="T35" fmla="*/ 308 h 3866"/>
                <a:gd name="T36" fmla="*/ 378 w 6164"/>
                <a:gd name="T37" fmla="*/ 311 h 3866"/>
                <a:gd name="T38" fmla="*/ 318 w 6164"/>
                <a:gd name="T39" fmla="*/ 382 h 3866"/>
                <a:gd name="T40" fmla="*/ 229 w 6164"/>
                <a:gd name="T41" fmla="*/ 441 h 3866"/>
                <a:gd name="T42" fmla="*/ 127 w 6164"/>
                <a:gd name="T43" fmla="*/ 428 h 386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164" h="3866">
                  <a:moveTo>
                    <a:pt x="935" y="3607"/>
                  </a:moveTo>
                  <a:cubicBezTo>
                    <a:pt x="710" y="3509"/>
                    <a:pt x="476" y="3298"/>
                    <a:pt x="330" y="3121"/>
                  </a:cubicBezTo>
                  <a:cubicBezTo>
                    <a:pt x="184" y="2944"/>
                    <a:pt x="114" y="2699"/>
                    <a:pt x="61" y="2545"/>
                  </a:cubicBezTo>
                  <a:cubicBezTo>
                    <a:pt x="7" y="2391"/>
                    <a:pt x="17" y="2320"/>
                    <a:pt x="9" y="2200"/>
                  </a:cubicBezTo>
                  <a:cubicBezTo>
                    <a:pt x="2" y="2080"/>
                    <a:pt x="0" y="1944"/>
                    <a:pt x="18" y="1825"/>
                  </a:cubicBezTo>
                  <a:cubicBezTo>
                    <a:pt x="37" y="1706"/>
                    <a:pt x="11" y="1663"/>
                    <a:pt x="118" y="1484"/>
                  </a:cubicBezTo>
                  <a:cubicBezTo>
                    <a:pt x="225" y="1305"/>
                    <a:pt x="364" y="980"/>
                    <a:pt x="662" y="748"/>
                  </a:cubicBezTo>
                  <a:cubicBezTo>
                    <a:pt x="959" y="516"/>
                    <a:pt x="1408" y="184"/>
                    <a:pt x="1907" y="92"/>
                  </a:cubicBezTo>
                  <a:cubicBezTo>
                    <a:pt x="2406" y="0"/>
                    <a:pt x="3086" y="2"/>
                    <a:pt x="3657" y="197"/>
                  </a:cubicBezTo>
                  <a:cubicBezTo>
                    <a:pt x="4229" y="392"/>
                    <a:pt x="4934" y="885"/>
                    <a:pt x="5337" y="1260"/>
                  </a:cubicBezTo>
                  <a:cubicBezTo>
                    <a:pt x="5740" y="1636"/>
                    <a:pt x="5989" y="2097"/>
                    <a:pt x="6077" y="2449"/>
                  </a:cubicBezTo>
                  <a:cubicBezTo>
                    <a:pt x="6164" y="2801"/>
                    <a:pt x="5985" y="3151"/>
                    <a:pt x="5859" y="3372"/>
                  </a:cubicBezTo>
                  <a:cubicBezTo>
                    <a:pt x="5733" y="3593"/>
                    <a:pt x="5456" y="3696"/>
                    <a:pt x="5322" y="3774"/>
                  </a:cubicBezTo>
                  <a:cubicBezTo>
                    <a:pt x="5188" y="3852"/>
                    <a:pt x="5138" y="3830"/>
                    <a:pt x="5054" y="3841"/>
                  </a:cubicBezTo>
                  <a:cubicBezTo>
                    <a:pt x="4970" y="3852"/>
                    <a:pt x="4947" y="3866"/>
                    <a:pt x="4820" y="3841"/>
                  </a:cubicBezTo>
                  <a:cubicBezTo>
                    <a:pt x="4693" y="3816"/>
                    <a:pt x="4492" y="3838"/>
                    <a:pt x="4294" y="3694"/>
                  </a:cubicBezTo>
                  <a:cubicBezTo>
                    <a:pt x="4096" y="3550"/>
                    <a:pt x="3805" y="3158"/>
                    <a:pt x="3634" y="2976"/>
                  </a:cubicBezTo>
                  <a:cubicBezTo>
                    <a:pt x="3462" y="2793"/>
                    <a:pt x="3409" y="2658"/>
                    <a:pt x="3265" y="2599"/>
                  </a:cubicBezTo>
                  <a:cubicBezTo>
                    <a:pt x="3122" y="2541"/>
                    <a:pt x="2929" y="2522"/>
                    <a:pt x="2774" y="2625"/>
                  </a:cubicBezTo>
                  <a:cubicBezTo>
                    <a:pt x="2619" y="2728"/>
                    <a:pt x="2517" y="3038"/>
                    <a:pt x="2334" y="3219"/>
                  </a:cubicBezTo>
                  <a:cubicBezTo>
                    <a:pt x="2152" y="3401"/>
                    <a:pt x="1911" y="3647"/>
                    <a:pt x="1678" y="3712"/>
                  </a:cubicBezTo>
                  <a:cubicBezTo>
                    <a:pt x="1445" y="3777"/>
                    <a:pt x="1160" y="3705"/>
                    <a:pt x="935" y="3607"/>
                  </a:cubicBezTo>
                  <a:close/>
                </a:path>
              </a:pathLst>
            </a:custGeom>
            <a:pattFill prst="wdUpDiag">
              <a:fgClr>
                <a:srgbClr val="CCFFCC"/>
              </a:fgClr>
              <a:bgClr>
                <a:srgbClr val="FFFFFF"/>
              </a:bgClr>
            </a:pattFill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1" name="Line 21"/>
            <p:cNvSpPr>
              <a:spLocks noChangeShapeType="1"/>
            </p:cNvSpPr>
            <p:nvPr/>
          </p:nvSpPr>
          <p:spPr bwMode="auto">
            <a:xfrm flipV="1">
              <a:off x="2225" y="2416"/>
              <a:ext cx="94" cy="30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2" name="Line 22"/>
            <p:cNvSpPr>
              <a:spLocks noChangeShapeType="1"/>
            </p:cNvSpPr>
            <p:nvPr/>
          </p:nvSpPr>
          <p:spPr bwMode="auto">
            <a:xfrm flipV="1">
              <a:off x="2319" y="2166"/>
              <a:ext cx="496" cy="25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3" name="Line 23"/>
            <p:cNvSpPr>
              <a:spLocks noChangeShapeType="1"/>
            </p:cNvSpPr>
            <p:nvPr/>
          </p:nvSpPr>
          <p:spPr bwMode="auto">
            <a:xfrm>
              <a:off x="2815" y="2166"/>
              <a:ext cx="589" cy="1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4" name="Line 24"/>
            <p:cNvSpPr>
              <a:spLocks noChangeShapeType="1"/>
            </p:cNvSpPr>
            <p:nvPr/>
          </p:nvSpPr>
          <p:spPr bwMode="auto">
            <a:xfrm>
              <a:off x="3397" y="2341"/>
              <a:ext cx="186" cy="50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24595" name="Picture 2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0" y="2660"/>
              <a:ext cx="107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6" name="Picture 2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5" y="2821"/>
              <a:ext cx="107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7" name="Picture 2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9" y="2550"/>
              <a:ext cx="185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8" name="Picture 2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0" y="2671"/>
              <a:ext cx="193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9" name="Picture 2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8" y="1956"/>
              <a:ext cx="17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600" name="Line 30"/>
            <p:cNvSpPr>
              <a:spLocks noChangeShapeType="1"/>
            </p:cNvSpPr>
            <p:nvPr/>
          </p:nvSpPr>
          <p:spPr bwMode="auto">
            <a:xfrm>
              <a:off x="1338" y="3170"/>
              <a:ext cx="29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1" name="Line 31"/>
            <p:cNvSpPr>
              <a:spLocks noChangeShapeType="1"/>
            </p:cNvSpPr>
            <p:nvPr/>
          </p:nvSpPr>
          <p:spPr bwMode="auto">
            <a:xfrm flipV="1">
              <a:off x="1835" y="1525"/>
              <a:ext cx="0" cy="192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24602" name="Picture 3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9" y="3247"/>
              <a:ext cx="13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3" name="Picture 3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3" y="1547"/>
              <a:ext cx="128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604" name="Picture 3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6" y="3213"/>
              <a:ext cx="150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605" name="Text Box 35"/>
            <p:cNvSpPr txBox="1">
              <a:spLocks noChangeArrowheads="1"/>
            </p:cNvSpPr>
            <p:nvPr/>
          </p:nvSpPr>
          <p:spPr bwMode="auto">
            <a:xfrm>
              <a:off x="2383" y="3448"/>
              <a:ext cx="1042" cy="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400">
                  <a:latin typeface="Times New Roman" panose="02020603050405020304" pitchFamily="18" charset="0"/>
                </a:rPr>
                <a:t>图 </a:t>
              </a:r>
              <a:r>
                <a:rPr lang="en-US" altLang="zh-CN" sz="2400">
                  <a:latin typeface="Times New Roman" panose="02020603050405020304" pitchFamily="18" charset="0"/>
                </a:rPr>
                <a:t>16 -18</a:t>
              </a:r>
              <a:r>
                <a:rPr lang="en-US" altLang="zh-CN" sz="2600">
                  <a:latin typeface="Times New Roman" panose="02020603050405020304" pitchFamily="18" charset="0"/>
                </a:rPr>
                <a:t>   </a:t>
              </a:r>
              <a:endParaRPr lang="en-US" altLang="zh-CN" sz="1800">
                <a:latin typeface="Times New Roman" panose="02020603050405020304" pitchFamily="18" charset="0"/>
              </a:endParaRPr>
            </a:p>
          </p:txBody>
        </p:sp>
      </p:grpSp>
      <p:sp>
        <p:nvSpPr>
          <p:cNvPr id="66603" name="Rectangle 43"/>
          <p:cNvSpPr>
            <a:spLocks noChangeArrowheads="1"/>
          </p:cNvSpPr>
          <p:nvPr/>
        </p:nvSpPr>
        <p:spPr bwMode="auto">
          <a:xfrm>
            <a:off x="1066800" y="838200"/>
            <a:ext cx="81962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Times New Roman" panose="02020603050405020304" pitchFamily="18" charset="0"/>
              </a:rPr>
              <a:t>由于 </a:t>
            </a:r>
            <a:r>
              <a:rPr lang="en-US" altLang="zh-CN" b="1" i="1">
                <a:latin typeface="Times New Roman" panose="02020603050405020304" pitchFamily="18" charset="0"/>
              </a:rPr>
              <a:t>D </a:t>
            </a:r>
            <a:r>
              <a:rPr lang="zh-CN" altLang="en-US" b="1">
                <a:latin typeface="Times New Roman" panose="02020603050405020304" pitchFamily="18" charset="0"/>
              </a:rPr>
              <a:t>为区域</a:t>
            </a:r>
            <a:r>
              <a:rPr lang="en-US" altLang="zh-CN" b="1">
                <a:latin typeface="Times New Roman" panose="02020603050405020304" pitchFamily="18" charset="0"/>
              </a:rPr>
              <a:t>,  </a:t>
            </a:r>
            <a:r>
              <a:rPr lang="zh-CN" altLang="en-US" b="1">
                <a:latin typeface="Times New Roman" panose="02020603050405020304" pitchFamily="18" charset="0"/>
              </a:rPr>
              <a:t>我们可以用有限段都在 </a:t>
            </a:r>
            <a:r>
              <a:rPr lang="en-US" altLang="zh-CN" b="1" i="1">
                <a:latin typeface="Times New Roman" panose="02020603050405020304" pitchFamily="18" charset="0"/>
              </a:rPr>
              <a:t>D </a:t>
            </a:r>
            <a:r>
              <a:rPr lang="zh-CN" altLang="en-US" b="1">
                <a:latin typeface="Times New Roman" panose="02020603050405020304" pitchFamily="18" charset="0"/>
              </a:rPr>
              <a:t>中的折线 </a:t>
            </a:r>
          </a:p>
        </p:txBody>
      </p:sp>
      <p:sp>
        <p:nvSpPr>
          <p:cNvPr id="66604" name="Rectangle 44"/>
          <p:cNvSpPr>
            <a:spLocks noChangeArrowheads="1"/>
          </p:cNvSpPr>
          <p:nvPr/>
        </p:nvSpPr>
        <p:spPr bwMode="auto">
          <a:xfrm>
            <a:off x="1066800" y="1520825"/>
            <a:ext cx="425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Times New Roman" panose="02020603050405020304" pitchFamily="18" charset="0"/>
              </a:rPr>
              <a:t>连结 </a:t>
            </a:r>
            <a:r>
              <a:rPr lang="en-US" altLang="zh-CN" b="1" i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1 </a:t>
            </a:r>
            <a:r>
              <a:rPr lang="zh-CN" altLang="en-US" b="1">
                <a:latin typeface="Times New Roman" panose="02020603050405020304" pitchFamily="18" charset="0"/>
              </a:rPr>
              <a:t>和 </a:t>
            </a:r>
            <a:r>
              <a:rPr lang="en-US" altLang="zh-CN" b="1" i="1">
                <a:latin typeface="Times New Roman" panose="02020603050405020304" pitchFamily="18" charset="0"/>
              </a:rPr>
              <a:t>P</a:t>
            </a:r>
            <a:r>
              <a:rPr lang="en-US" altLang="zh-CN" b="1" baseline="-25000">
                <a:latin typeface="Times New Roman" panose="02020603050405020304" pitchFamily="18" charset="0"/>
              </a:rPr>
              <a:t>2  </a:t>
            </a:r>
            <a:r>
              <a:rPr lang="en-US" altLang="zh-CN" b="1">
                <a:latin typeface="Times New Roman" panose="02020603050405020304" pitchFamily="18" charset="0"/>
              </a:rPr>
              <a:t>(</a:t>
            </a:r>
            <a:r>
              <a:rPr lang="zh-CN" altLang="en-US" b="1">
                <a:latin typeface="Times New Roman" panose="02020603050405020304" pitchFamily="18" charset="0"/>
              </a:rPr>
              <a:t>如图 </a:t>
            </a:r>
            <a:r>
              <a:rPr lang="en-US" altLang="zh-CN" b="1">
                <a:latin typeface="Times New Roman" panose="02020603050405020304" pitchFamily="18" charset="0"/>
              </a:rPr>
              <a:t>16-18).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66605" name="Rectangle 45"/>
          <p:cNvSpPr>
            <a:spLocks noChangeArrowheads="1"/>
          </p:cNvSpPr>
          <p:nvPr/>
        </p:nvSpPr>
        <p:spPr bwMode="auto">
          <a:xfrm>
            <a:off x="1104900" y="2209800"/>
            <a:ext cx="44672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Times New Roman" panose="02020603050405020304" pitchFamily="18" charset="0"/>
              </a:rPr>
              <a:t>的函数值为 </a:t>
            </a:r>
            <a:r>
              <a:rPr lang="en-US" altLang="zh-CN" b="1">
                <a:latin typeface="Times New Roman" panose="02020603050405020304" pitchFamily="18" charset="0"/>
              </a:rPr>
              <a:t>0,  </a:t>
            </a:r>
            <a:r>
              <a:rPr lang="zh-CN" altLang="en-US" b="1">
                <a:latin typeface="Times New Roman" panose="02020603050405020304" pitchFamily="18" charset="0"/>
              </a:rPr>
              <a:t>则定理得证</a:t>
            </a:r>
            <a:r>
              <a:rPr lang="en-US" altLang="zh-CN" b="1">
                <a:latin typeface="Times New Roman" panose="02020603050405020304" pitchFamily="18" charset="0"/>
              </a:rPr>
              <a:t>.</a:t>
            </a:r>
            <a:r>
              <a:rPr lang="zh-CN" altLang="en-US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6606" name="Rectangle 46"/>
          <p:cNvSpPr>
            <a:spLocks noChangeArrowheads="1"/>
          </p:cNvSpPr>
          <p:nvPr/>
        </p:nvSpPr>
        <p:spPr bwMode="auto">
          <a:xfrm>
            <a:off x="1138237" y="2895600"/>
            <a:ext cx="42910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Times New Roman" panose="02020603050405020304" pitchFamily="18" charset="0"/>
              </a:rPr>
              <a:t>否则从一端开始逐段检查</a:t>
            </a:r>
            <a:r>
              <a:rPr lang="en-US" altLang="zh-CN" b="1">
                <a:latin typeface="Times New Roman" panose="02020603050405020304" pitchFamily="18" charset="0"/>
              </a:rPr>
              <a:t>, 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66607" name="Rectangle 47"/>
          <p:cNvSpPr>
            <a:spLocks noChangeArrowheads="1"/>
          </p:cNvSpPr>
          <p:nvPr/>
        </p:nvSpPr>
        <p:spPr bwMode="auto">
          <a:xfrm>
            <a:off x="1138238" y="4179888"/>
            <a:ext cx="3933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Times New Roman" panose="02020603050405020304" pitchFamily="18" charset="0"/>
              </a:rPr>
              <a:t>在它两端的函数值异号</a:t>
            </a:r>
            <a:r>
              <a:rPr lang="en-US" altLang="zh-CN" b="1">
                <a:latin typeface="Times New Roman" panose="02020603050405020304" pitchFamily="18" charset="0"/>
              </a:rPr>
              <a:t>. </a:t>
            </a:r>
            <a:endParaRPr lang="zh-CN" altLang="en-US" b="1">
              <a:latin typeface="Times New Roman" panose="02020603050405020304" pitchFamily="18" charset="0"/>
            </a:endParaRPr>
          </a:p>
        </p:txBody>
      </p:sp>
      <p:sp>
        <p:nvSpPr>
          <p:cNvPr id="66608" name="Text Box 48"/>
          <p:cNvSpPr txBox="1">
            <a:spLocks noChangeArrowheads="1"/>
          </p:cNvSpPr>
          <p:nvPr/>
        </p:nvSpPr>
        <p:spPr bwMode="auto">
          <a:xfrm>
            <a:off x="1138238" y="3567113"/>
            <a:ext cx="41751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Times New Roman" panose="02020603050405020304" pitchFamily="18" charset="0"/>
              </a:rPr>
              <a:t>必定存在某直线段</a:t>
            </a:r>
            <a:r>
              <a:rPr lang="en-US" altLang="zh-CN" b="1">
                <a:latin typeface="Times New Roman" panose="02020603050405020304" pitchFamily="18" charset="0"/>
              </a:rPr>
              <a:t>,</a:t>
            </a:r>
            <a:r>
              <a:rPr lang="zh-CN" altLang="en-US" b="1">
                <a:latin typeface="Times New Roman" panose="02020603050405020304" pitchFamily="18" charset="0"/>
              </a:rPr>
              <a:t>使得 </a:t>
            </a:r>
            <a:r>
              <a:rPr lang="en-US" altLang="zh-CN" b="1" i="1">
                <a:latin typeface="Times New Roman" panose="02020603050405020304" pitchFamily="18" charset="0"/>
              </a:rPr>
              <a:t>F</a:t>
            </a:r>
            <a:r>
              <a:rPr lang="en-US" altLang="zh-CN" b="1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284787" y="1522413"/>
            <a:ext cx="429736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Times New Roman" panose="02020603050405020304" pitchFamily="18" charset="0"/>
              </a:rPr>
              <a:t>若有某一个连接点所对应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6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6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66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66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03" grpId="0"/>
      <p:bldP spid="66604" grpId="0"/>
      <p:bldP spid="66605" grpId="0"/>
      <p:bldP spid="66606" grpId="0"/>
      <p:bldP spid="66607" grpId="0"/>
      <p:bldP spid="66608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1524000" y="759946"/>
            <a:ext cx="9525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不失一般性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设连结</a:t>
            </a:r>
            <a:r>
              <a:rPr lang="en-US" altLang="zh-CN" b="1" i="1" dirty="0">
                <a:latin typeface="Times New Roman" panose="02020603050405020304" pitchFamily="18" charset="0"/>
              </a:rPr>
              <a:t>P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en-US" altLang="zh-CN" b="1" i="1" dirty="0">
                <a:latin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en-US" altLang="zh-CN" b="1" i="1" dirty="0">
                <a:latin typeface="Times New Roman" panose="02020603050405020304" pitchFamily="18" charset="0"/>
              </a:rPr>
              <a:t>y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b="1" dirty="0">
                <a:latin typeface="Times New Roman" panose="02020603050405020304" pitchFamily="18" charset="0"/>
              </a:rPr>
              <a:t>), </a:t>
            </a:r>
            <a:r>
              <a:rPr lang="en-US" altLang="zh-CN" b="1" i="1" dirty="0">
                <a:latin typeface="Times New Roman" panose="02020603050405020304" pitchFamily="18" charset="0"/>
              </a:rPr>
              <a:t>P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en-US" altLang="zh-CN" b="1" i="1" dirty="0">
                <a:latin typeface="Times New Roman" panose="02020603050405020304" pitchFamily="18" charset="0"/>
              </a:rPr>
              <a:t>x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en-US" altLang="zh-CN" b="1" i="1" dirty="0">
                <a:latin typeface="Times New Roman" panose="02020603050405020304" pitchFamily="18" charset="0"/>
              </a:rPr>
              <a:t>y</a:t>
            </a:r>
            <a:r>
              <a:rPr lang="en-US" altLang="zh-CN" b="1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b="1" dirty="0">
                <a:latin typeface="Times New Roman" panose="02020603050405020304" pitchFamily="18" charset="0"/>
              </a:rPr>
              <a:t>) </a:t>
            </a:r>
            <a:r>
              <a:rPr lang="zh-CN" altLang="en-US" b="1" dirty="0">
                <a:latin typeface="Times New Roman" panose="02020603050405020304" pitchFamily="18" charset="0"/>
              </a:rPr>
              <a:t>的直线段含于 </a:t>
            </a:r>
            <a:r>
              <a:rPr lang="en-US" altLang="zh-CN" b="1" i="1" dirty="0">
                <a:latin typeface="Times New Roman" panose="02020603050405020304" pitchFamily="18" charset="0"/>
              </a:rPr>
              <a:t>D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554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983447"/>
              </p:ext>
            </p:extLst>
          </p:nvPr>
        </p:nvGraphicFramePr>
        <p:xfrm>
          <a:off x="4505325" y="2130425"/>
          <a:ext cx="4562475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1" r:id="rId3" imgW="4559300" imgH="1054100" progId="Equation.DSMT4">
                  <p:embed/>
                </p:oleObj>
              </mc:Choice>
              <mc:Fallback>
                <p:oleObj r:id="rId3" imgW="4559300" imgH="10541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5325" y="2130425"/>
                        <a:ext cx="4562475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1538288" y="3274547"/>
            <a:ext cx="297870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在此直线段上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令</a:t>
            </a:r>
          </a:p>
        </p:txBody>
      </p:sp>
      <p:graphicFrame>
        <p:nvGraphicFramePr>
          <p:cNvPr id="6554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2297093"/>
              </p:ext>
            </p:extLst>
          </p:nvPr>
        </p:nvGraphicFramePr>
        <p:xfrm>
          <a:off x="3248025" y="3937000"/>
          <a:ext cx="72675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2" r:id="rId5" imgW="7264400" imgH="431800" progId="Equation.DSMT4">
                  <p:embed/>
                </p:oleObj>
              </mc:Choice>
              <mc:Fallback>
                <p:oleObj r:id="rId5" imgW="7264400" imgH="431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8025" y="3937000"/>
                        <a:ext cx="72675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1574800" y="4509622"/>
            <a:ext cx="739176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则 </a:t>
            </a:r>
            <a:r>
              <a:rPr lang="en-US" altLang="zh-CN" b="1" i="1" dirty="0">
                <a:latin typeface="Times New Roman" panose="02020603050405020304" pitchFamily="18" charset="0"/>
              </a:rPr>
              <a:t>G </a:t>
            </a:r>
            <a:r>
              <a:rPr lang="zh-CN" altLang="en-US" b="1" dirty="0">
                <a:latin typeface="Times New Roman" panose="02020603050405020304" pitchFamily="18" charset="0"/>
              </a:rPr>
              <a:t>为 </a:t>
            </a:r>
            <a:r>
              <a:rPr lang="en-US" altLang="zh-CN" b="1" dirty="0">
                <a:latin typeface="Times New Roman" panose="02020603050405020304" pitchFamily="18" charset="0"/>
              </a:rPr>
              <a:t>[0, 1] </a:t>
            </a:r>
            <a:r>
              <a:rPr lang="zh-CN" altLang="en-US" b="1" dirty="0">
                <a:latin typeface="Times New Roman" panose="02020603050405020304" pitchFamily="18" charset="0"/>
              </a:rPr>
              <a:t>上的一元连续函数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且                  </a:t>
            </a:r>
          </a:p>
        </p:txBody>
      </p:sp>
      <p:graphicFrame>
        <p:nvGraphicFramePr>
          <p:cNvPr id="6554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915538"/>
              </p:ext>
            </p:extLst>
          </p:nvPr>
        </p:nvGraphicFramePr>
        <p:xfrm>
          <a:off x="3875087" y="5210175"/>
          <a:ext cx="48228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3" name="Equation" r:id="rId7" imgW="4826000" imgH="431800" progId="Equation.DSMT4">
                  <p:embed/>
                </p:oleObj>
              </mc:Choice>
              <mc:Fallback>
                <p:oleObj name="Equation" r:id="rId7" imgW="4826000" imgH="431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5087" y="5210175"/>
                        <a:ext cx="482282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524000" y="1409700"/>
            <a:ext cx="16129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其方程为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6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2" grpId="0"/>
      <p:bldP spid="65546" grpId="0"/>
      <p:bldP spid="65548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1676400" y="759947"/>
            <a:ext cx="89242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因此由一元函数根的存在性定理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在 </a:t>
            </a:r>
            <a:r>
              <a:rPr lang="en-US" altLang="zh-CN" b="1" dirty="0">
                <a:latin typeface="Times New Roman" panose="02020603050405020304" pitchFamily="18" charset="0"/>
              </a:rPr>
              <a:t>(0, 1) </a:t>
            </a:r>
            <a:r>
              <a:rPr lang="zh-CN" altLang="en-US" b="1" dirty="0">
                <a:latin typeface="Times New Roman" panose="02020603050405020304" pitchFamily="18" charset="0"/>
              </a:rPr>
              <a:t>内存在一点 </a:t>
            </a:r>
          </a:p>
        </p:txBody>
      </p:sp>
      <p:graphicFrame>
        <p:nvGraphicFramePr>
          <p:cNvPr id="2664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477847"/>
              </p:ext>
            </p:extLst>
          </p:nvPr>
        </p:nvGraphicFramePr>
        <p:xfrm>
          <a:off x="9620250" y="807243"/>
          <a:ext cx="4857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6" r:id="rId3" imgW="482391" imgH="431613" progId="Equation.DSMT4">
                  <p:embed/>
                </p:oleObj>
              </mc:Choice>
              <mc:Fallback>
                <p:oleObj r:id="rId3" imgW="482391" imgH="431613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0250" y="807243"/>
                        <a:ext cx="4857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45" name="Group 21"/>
          <p:cNvGrpSpPr>
            <a:grpSpLocks/>
          </p:cNvGrpSpPr>
          <p:nvPr/>
        </p:nvGrpSpPr>
        <p:grpSpPr bwMode="auto">
          <a:xfrm>
            <a:off x="1676400" y="1379539"/>
            <a:ext cx="2236787" cy="527051"/>
            <a:chOff x="689" y="735"/>
            <a:chExt cx="1409" cy="332"/>
          </a:xfrm>
        </p:grpSpPr>
        <p:graphicFrame>
          <p:nvGraphicFramePr>
            <p:cNvPr id="26641" name="Object 9"/>
            <p:cNvGraphicFramePr>
              <a:graphicFrameLocks noChangeAspect="1"/>
            </p:cNvGraphicFramePr>
            <p:nvPr/>
          </p:nvGraphicFramePr>
          <p:xfrm>
            <a:off x="1202" y="797"/>
            <a:ext cx="896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07" name="Equation" r:id="rId5" imgW="1422360" imgH="431640" progId="Equation.DSMT4">
                    <p:embed/>
                  </p:oleObj>
                </mc:Choice>
                <mc:Fallback>
                  <p:oleObj name="Equation" r:id="rId5" imgW="1422360" imgH="431640" progId="Equation.DSMT4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2" y="797"/>
                          <a:ext cx="896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42" name="Rectangle 12"/>
            <p:cNvSpPr>
              <a:spLocks noChangeArrowheads="1"/>
            </p:cNvSpPr>
            <p:nvPr/>
          </p:nvSpPr>
          <p:spPr bwMode="auto">
            <a:xfrm>
              <a:off x="689" y="735"/>
              <a:ext cx="79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使得　</a:t>
              </a:r>
            </a:p>
          </p:txBody>
        </p:sp>
      </p:grpSp>
      <p:sp>
        <p:nvSpPr>
          <p:cNvPr id="26643" name="Rectangle 13"/>
          <p:cNvSpPr>
            <a:spLocks noChangeArrowheads="1"/>
          </p:cNvSpPr>
          <p:nvPr/>
        </p:nvSpPr>
        <p:spPr bwMode="auto">
          <a:xfrm>
            <a:off x="4038600" y="1390650"/>
            <a:ext cx="1073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记</a:t>
            </a:r>
          </a:p>
        </p:txBody>
      </p:sp>
      <p:graphicFrame>
        <p:nvGraphicFramePr>
          <p:cNvPr id="6452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127164"/>
              </p:ext>
            </p:extLst>
          </p:nvPr>
        </p:nvGraphicFramePr>
        <p:xfrm>
          <a:off x="2995612" y="2158441"/>
          <a:ext cx="60483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08" r:id="rId7" imgW="6045200" imgH="431800" progId="Equation.DSMT4">
                  <p:embed/>
                </p:oleObj>
              </mc:Choice>
              <mc:Fallback>
                <p:oleObj r:id="rId7" imgW="6045200" imgH="431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5612" y="2158441"/>
                        <a:ext cx="60483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4532" name="Group 20"/>
          <p:cNvGrpSpPr>
            <a:grpSpLocks/>
          </p:cNvGrpSpPr>
          <p:nvPr/>
        </p:nvGrpSpPr>
        <p:grpSpPr bwMode="auto">
          <a:xfrm>
            <a:off x="1676401" y="2809875"/>
            <a:ext cx="3884613" cy="542925"/>
            <a:chOff x="431" y="3370"/>
            <a:chExt cx="2447" cy="342"/>
          </a:xfrm>
        </p:grpSpPr>
        <p:sp>
          <p:nvSpPr>
            <p:cNvPr id="26637" name="Rectangle 18"/>
            <p:cNvSpPr>
              <a:spLocks noChangeArrowheads="1"/>
            </p:cNvSpPr>
            <p:nvPr/>
          </p:nvSpPr>
          <p:spPr bwMode="auto">
            <a:xfrm>
              <a:off x="431" y="3385"/>
              <a:ext cx="5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则有</a:t>
              </a:r>
            </a:p>
          </p:txBody>
        </p:sp>
        <p:graphicFrame>
          <p:nvGraphicFramePr>
            <p:cNvPr id="2663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54793439"/>
                </p:ext>
              </p:extLst>
            </p:nvPr>
          </p:nvGraphicFramePr>
          <p:xfrm>
            <a:off x="930" y="3427"/>
            <a:ext cx="1326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09" r:id="rId9" imgW="2108200" imgH="431800" progId="Equation.DSMT4">
                    <p:embed/>
                  </p:oleObj>
                </mc:Choice>
                <mc:Fallback>
                  <p:oleObj r:id="rId9" imgW="2108200" imgH="431800" progId="Equation.DSMT4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0" y="3427"/>
                          <a:ext cx="1326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39" name="Rectangle 19"/>
            <p:cNvSpPr>
              <a:spLocks noChangeArrowheads="1"/>
            </p:cNvSpPr>
            <p:nvPr/>
          </p:nvSpPr>
          <p:spPr bwMode="auto">
            <a:xfrm>
              <a:off x="2200" y="3370"/>
              <a:ext cx="6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 dirty="0">
                  <a:latin typeface="Times New Roman" panose="02020603050405020304" pitchFamily="18" charset="0"/>
                </a:rPr>
                <a:t>, </a:t>
              </a:r>
              <a:r>
                <a:rPr lang="zh-CN" altLang="en-US" b="1" dirty="0">
                  <a:latin typeface="Times New Roman" panose="02020603050405020304" pitchFamily="18" charset="0"/>
                </a:rPr>
                <a:t>使得</a:t>
              </a:r>
            </a:p>
          </p:txBody>
        </p:sp>
      </p:grpSp>
      <p:graphicFrame>
        <p:nvGraphicFramePr>
          <p:cNvPr id="64533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7842064"/>
              </p:ext>
            </p:extLst>
          </p:nvPr>
        </p:nvGraphicFramePr>
        <p:xfrm>
          <a:off x="3497884" y="3677212"/>
          <a:ext cx="46863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10" r:id="rId11" imgW="4686300" imgH="431800" progId="Equation.DSMT4">
                  <p:embed/>
                </p:oleObj>
              </mc:Choice>
              <mc:Fallback>
                <p:oleObj r:id="rId11" imgW="4686300" imgH="4318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7884" y="3677212"/>
                        <a:ext cx="46863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37" name="Rectangle 25"/>
          <p:cNvSpPr>
            <a:spLocks noChangeArrowheads="1"/>
          </p:cNvSpPr>
          <p:nvPr/>
        </p:nvSpPr>
        <p:spPr bwMode="auto">
          <a:xfrm>
            <a:off x="1454471" y="5193834"/>
            <a:ext cx="50225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必定是一个区间 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有限或无限</a:t>
            </a:r>
            <a:r>
              <a:rPr lang="en-US" altLang="zh-CN" b="1" dirty="0">
                <a:latin typeface="Times New Roman" panose="02020603050405020304" pitchFamily="18" charset="0"/>
              </a:rPr>
              <a:t>). </a:t>
            </a:r>
          </a:p>
        </p:txBody>
      </p:sp>
      <p:sp>
        <p:nvSpPr>
          <p:cNvPr id="64538" name="Rectangle 26"/>
          <p:cNvSpPr>
            <a:spLocks noChangeArrowheads="1"/>
          </p:cNvSpPr>
          <p:nvPr/>
        </p:nvSpPr>
        <p:spPr bwMode="auto">
          <a:xfrm>
            <a:off x="762000" y="4572001"/>
            <a:ext cx="10515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注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</a:rPr>
              <a:t>1  </a:t>
            </a:r>
            <a:r>
              <a:rPr lang="zh-CN" altLang="en-US" b="1" dirty="0">
                <a:latin typeface="Times New Roman" panose="02020603050405020304" pitchFamily="18" charset="0"/>
              </a:rPr>
              <a:t>由定理</a:t>
            </a:r>
            <a:r>
              <a:rPr lang="en-US" altLang="zh-CN" b="1" dirty="0">
                <a:latin typeface="Times New Roman" panose="02020603050405020304" pitchFamily="18" charset="0"/>
              </a:rPr>
              <a:t>16. 10 </a:t>
            </a:r>
            <a:r>
              <a:rPr lang="zh-CN" altLang="en-US" b="1" dirty="0">
                <a:latin typeface="Times New Roman" panose="02020603050405020304" pitchFamily="18" charset="0"/>
              </a:rPr>
              <a:t>又可知道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若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zh-CN" altLang="en-US" b="1" dirty="0">
                <a:latin typeface="Times New Roman" panose="02020603050405020304" pitchFamily="18" charset="0"/>
              </a:rPr>
              <a:t>为区域 </a:t>
            </a:r>
            <a:r>
              <a:rPr lang="en-US" altLang="zh-CN" b="1" i="1" dirty="0"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latin typeface="Times New Roman" panose="02020603050405020304" pitchFamily="18" charset="0"/>
              </a:rPr>
              <a:t>上的连续函数</a:t>
            </a:r>
            <a:r>
              <a:rPr lang="en-US" altLang="zh-CN" b="1" dirty="0">
                <a:latin typeface="Times New Roman" panose="02020603050405020304" pitchFamily="18" charset="0"/>
              </a:rPr>
              <a:t>, </a:t>
            </a:r>
            <a:r>
              <a:rPr lang="zh-CN" altLang="en-US" b="1" dirty="0">
                <a:latin typeface="Times New Roman" panose="02020603050405020304" pitchFamily="18" charset="0"/>
              </a:rPr>
              <a:t>则 </a:t>
            </a:r>
            <a:r>
              <a:rPr lang="en-US" altLang="zh-CN" b="1" i="1" dirty="0">
                <a:latin typeface="Times New Roman" panose="02020603050405020304" pitchFamily="18" charset="0"/>
              </a:rPr>
              <a:t>f 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en-US" altLang="zh-CN" b="1" i="1" dirty="0">
                <a:latin typeface="Times New Roman" panose="02020603050405020304" pitchFamily="18" charset="0"/>
              </a:rPr>
              <a:t>D</a:t>
            </a:r>
            <a:r>
              <a:rPr lang="en-US" altLang="zh-CN" b="1" dirty="0">
                <a:latin typeface="Times New Roman" panose="02020603050405020304" pitchFamily="18" charset="0"/>
              </a:rPr>
              <a:t>)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64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64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64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64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64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0" grpId="0"/>
      <p:bldP spid="26643" grpId="0"/>
      <p:bldP spid="64537" grpId="0"/>
      <p:bldP spid="645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1689098" y="2484023"/>
            <a:ext cx="6146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集或闭集是不一定具有连通性的</a:t>
            </a:r>
            <a:r>
              <a:rPr lang="en-US" altLang="zh-CN" b="1" dirty="0">
                <a:latin typeface="Times New Roman" panose="02020603050405020304" pitchFamily="18" charset="0"/>
              </a:rPr>
              <a:t>.                      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1645799" y="1198562"/>
            <a:ext cx="345960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过程无原则性变化</a:t>
            </a:r>
            <a:r>
              <a:rPr lang="en-US" altLang="zh-CN" b="1" dirty="0">
                <a:latin typeface="Times New Roman" panose="02020603050405020304" pitchFamily="18" charset="0"/>
              </a:rPr>
              <a:t>).  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1681353" y="1846262"/>
            <a:ext cx="75245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能假设是一区域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这是为了保证它具有连通性</a:t>
            </a:r>
            <a:r>
              <a:rPr lang="en-US" altLang="zh-CN" b="1" dirty="0">
                <a:latin typeface="Times New Roman" panose="02020603050405020304" pitchFamily="18" charset="0"/>
              </a:rPr>
              <a:t>,  </a:t>
            </a:r>
            <a:r>
              <a:rPr lang="zh-CN" altLang="en-US" b="1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3505" name="Rectangle 17"/>
          <p:cNvSpPr>
            <a:spLocks noChangeArrowheads="1"/>
          </p:cNvSpPr>
          <p:nvPr/>
        </p:nvSpPr>
        <p:spPr bwMode="auto">
          <a:xfrm>
            <a:off x="914400" y="609600"/>
            <a:ext cx="10134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</a:rPr>
              <a:t>注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</a:rPr>
              <a:t>2  </a:t>
            </a:r>
            <a:r>
              <a:rPr lang="zh-CN" altLang="en-US" b="1" dirty="0">
                <a:latin typeface="Times New Roman" panose="02020603050405020304" pitchFamily="18" charset="0"/>
              </a:rPr>
              <a:t>定理</a:t>
            </a:r>
            <a:r>
              <a:rPr lang="en-US" altLang="zh-CN" b="1" dirty="0">
                <a:latin typeface="Times New Roman" panose="02020603050405020304" pitchFamily="18" charset="0"/>
              </a:rPr>
              <a:t>16. 8 </a:t>
            </a:r>
            <a:r>
              <a:rPr lang="zh-CN" altLang="en-US" b="1" dirty="0">
                <a:latin typeface="Times New Roman" panose="02020603050405020304" pitchFamily="18" charset="0"/>
              </a:rPr>
              <a:t>与 </a:t>
            </a:r>
            <a:r>
              <a:rPr lang="en-US" altLang="zh-CN" b="1" dirty="0">
                <a:latin typeface="Times New Roman" panose="02020603050405020304" pitchFamily="18" charset="0"/>
              </a:rPr>
              <a:t>16. 9 </a:t>
            </a:r>
            <a:r>
              <a:rPr lang="zh-CN" altLang="en-US" b="1" dirty="0">
                <a:latin typeface="Times New Roman" panose="02020603050405020304" pitchFamily="18" charset="0"/>
              </a:rPr>
              <a:t>中的有界闭域 </a:t>
            </a:r>
            <a:r>
              <a:rPr lang="en-US" altLang="zh-CN" b="1" i="1" dirty="0"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latin typeface="Times New Roman" panose="02020603050405020304" pitchFamily="18" charset="0"/>
              </a:rPr>
              <a:t>可以改为有界闭集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zh-CN" altLang="en-US" b="1" dirty="0">
                <a:latin typeface="Times New Roman" panose="02020603050405020304" pitchFamily="18" charset="0"/>
              </a:rPr>
              <a:t>证明</a:t>
            </a:r>
          </a:p>
        </p:txBody>
      </p:sp>
      <p:grpSp>
        <p:nvGrpSpPr>
          <p:cNvPr id="27661" name="Group 18"/>
          <p:cNvGrpSpPr>
            <a:grpSpLocks/>
          </p:cNvGrpSpPr>
          <p:nvPr/>
        </p:nvGrpSpPr>
        <p:grpSpPr bwMode="auto">
          <a:xfrm>
            <a:off x="939798" y="3275008"/>
            <a:ext cx="9423399" cy="531811"/>
            <a:chOff x="364" y="3112"/>
            <a:chExt cx="5936" cy="335"/>
          </a:xfrm>
        </p:grpSpPr>
        <p:sp>
          <p:nvSpPr>
            <p:cNvPr id="27665" name="Rectangle 12"/>
            <p:cNvSpPr>
              <a:spLocks noChangeArrowheads="1"/>
            </p:cNvSpPr>
            <p:nvPr/>
          </p:nvSpPr>
          <p:spPr bwMode="auto">
            <a:xfrm>
              <a:off x="364" y="3112"/>
              <a:ext cx="51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例</a:t>
              </a: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2 </a:t>
              </a:r>
              <a:endPara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27666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21265288"/>
                </p:ext>
              </p:extLst>
            </p:nvPr>
          </p:nvGraphicFramePr>
          <p:xfrm>
            <a:off x="836" y="3127"/>
            <a:ext cx="5464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13" name="Equation" r:id="rId3" imgW="8673840" imgH="507960" progId="Equation.DSMT4">
                    <p:embed/>
                  </p:oleObj>
                </mc:Choice>
                <mc:Fallback>
                  <p:oleObj name="Equation" r:id="rId3" imgW="8673840" imgH="507960" progId="Equation.DSMT4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6" y="3127"/>
                          <a:ext cx="5464" cy="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766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722279"/>
              </p:ext>
            </p:extLst>
          </p:nvPr>
        </p:nvGraphicFramePr>
        <p:xfrm>
          <a:off x="1689098" y="3972721"/>
          <a:ext cx="35782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4" name="Equation" r:id="rId5" imgW="3581280" imgH="444240" progId="Equation.DSMT4">
                  <p:embed/>
                </p:oleObj>
              </mc:Choice>
              <mc:Fallback>
                <p:oleObj name="Equation" r:id="rId5" imgW="3581280" imgH="44424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098" y="3972721"/>
                        <a:ext cx="3578225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63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713359"/>
              </p:ext>
            </p:extLst>
          </p:nvPr>
        </p:nvGraphicFramePr>
        <p:xfrm>
          <a:off x="3757612" y="4642250"/>
          <a:ext cx="54483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5" r:id="rId7" imgW="5448300" imgH="431800" progId="Equation.DSMT4">
                  <p:embed/>
                </p:oleObj>
              </mc:Choice>
              <mc:Fallback>
                <p:oleObj r:id="rId7" imgW="5448300" imgH="4318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7612" y="4642250"/>
                        <a:ext cx="54483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64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281380"/>
              </p:ext>
            </p:extLst>
          </p:nvPr>
        </p:nvGraphicFramePr>
        <p:xfrm>
          <a:off x="1679159" y="5245101"/>
          <a:ext cx="7874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6" name="Equation" r:id="rId9" imgW="7874000" imgH="508000" progId="Equation.DSMT4">
                  <p:embed/>
                </p:oleObj>
              </mc:Choice>
              <mc:Fallback>
                <p:oleObj name="Equation" r:id="rId9" imgW="7874000" imgH="5080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9159" y="5245101"/>
                        <a:ext cx="7874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876800" y="1198562"/>
            <a:ext cx="6172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但是介值性定理</a:t>
            </a:r>
            <a:r>
              <a:rPr lang="zh-CN" altLang="en-US" b="1" dirty="0">
                <a:latin typeface="Times New Roman" panose="02020603050405020304" pitchFamily="18" charset="0"/>
              </a:rPr>
              <a:t>中所考察的点集 </a:t>
            </a:r>
            <a:r>
              <a:rPr lang="en-US" altLang="zh-CN" b="1" i="1" dirty="0">
                <a:latin typeface="Times New Roman" panose="02020603050405020304" pitchFamily="18" charset="0"/>
              </a:rPr>
              <a:t>D </a:t>
            </a:r>
            <a:r>
              <a:rPr lang="zh-CN" altLang="en-US" b="1" dirty="0">
                <a:latin typeface="Times New Roman" panose="02020603050405020304" pitchFamily="18" charset="0"/>
              </a:rPr>
              <a:t>只</a:t>
            </a:r>
            <a:endParaRPr lang="zh-CN" altLang="en-US" sz="1800" dirty="0">
              <a:latin typeface="Times New Roman" panose="02020603050405020304" pitchFamily="18" charset="0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8915400" y="1828800"/>
            <a:ext cx="19880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而一般的开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2" grpId="0"/>
      <p:bldP spid="63493" grpId="0"/>
      <p:bldP spid="63505" grpId="0"/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72" name="Group 8"/>
          <p:cNvGrpSpPr>
            <a:grpSpLocks/>
          </p:cNvGrpSpPr>
          <p:nvPr/>
        </p:nvGrpSpPr>
        <p:grpSpPr bwMode="auto">
          <a:xfrm>
            <a:off x="838200" y="685800"/>
            <a:ext cx="7920037" cy="519113"/>
            <a:chOff x="340" y="1117"/>
            <a:chExt cx="4989" cy="327"/>
          </a:xfrm>
        </p:grpSpPr>
        <p:sp>
          <p:nvSpPr>
            <p:cNvPr id="28689" name="Rectangle 7"/>
            <p:cNvSpPr>
              <a:spLocks noChangeArrowheads="1"/>
            </p:cNvSpPr>
            <p:nvPr/>
          </p:nvSpPr>
          <p:spPr bwMode="auto">
            <a:xfrm>
              <a:off x="340" y="1117"/>
              <a:ext cx="202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0000FF"/>
                  </a:solidFill>
                  <a:latin typeface="Times New Roman" panose="02020603050405020304" pitchFamily="18" charset="0"/>
                </a:rPr>
                <a:t>证</a:t>
              </a:r>
              <a:r>
                <a:rPr lang="zh-CN" altLang="en-US" b="1">
                  <a:solidFill>
                    <a:srgbClr val="04AEDA"/>
                  </a:solidFill>
                  <a:latin typeface="Times New Roman" panose="02020603050405020304" pitchFamily="18" charset="0"/>
                </a:rPr>
                <a:t> </a:t>
              </a:r>
              <a:r>
                <a:rPr lang="zh-CN" altLang="en-US" b="1">
                  <a:latin typeface="Times New Roman" panose="02020603050405020304" pitchFamily="18" charset="0"/>
                </a:rPr>
                <a:t>由定理</a:t>
              </a:r>
              <a:r>
                <a:rPr lang="en-US" altLang="zh-CN" b="1">
                  <a:latin typeface="Times New Roman" panose="02020603050405020304" pitchFamily="18" charset="0"/>
                </a:rPr>
                <a:t>16. 9 </a:t>
              </a:r>
              <a:r>
                <a:rPr lang="zh-CN" altLang="en-US" b="1">
                  <a:latin typeface="Times New Roman" panose="02020603050405020304" pitchFamily="18" charset="0"/>
                </a:rPr>
                <a:t>知道</a:t>
              </a:r>
              <a:endParaRPr lang="zh-CN" altLang="en-US" sz="3600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28690" name="Object 6"/>
            <p:cNvGraphicFramePr>
              <a:graphicFrameLocks noChangeAspect="1"/>
            </p:cNvGraphicFramePr>
            <p:nvPr/>
          </p:nvGraphicFramePr>
          <p:xfrm>
            <a:off x="2263" y="1146"/>
            <a:ext cx="30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803" r:id="rId3" imgW="4864100" imgH="457200" progId="Equation.DSMT4">
                    <p:embed/>
                  </p:oleObj>
                </mc:Choice>
                <mc:Fallback>
                  <p:oleObj r:id="rId3" imgW="4864100" imgH="457200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63" y="1146"/>
                          <a:ext cx="30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24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788568"/>
              </p:ext>
            </p:extLst>
          </p:nvPr>
        </p:nvGraphicFramePr>
        <p:xfrm>
          <a:off x="1366838" y="1406524"/>
          <a:ext cx="78216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4" name="Equation" r:id="rId5" imgW="7924800" imgH="457200" progId="Equation.DSMT4">
                  <p:embed/>
                </p:oleObj>
              </mc:Choice>
              <mc:Fallback>
                <p:oleObj name="Equation" r:id="rId5" imgW="7924800" imgH="4572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1406524"/>
                        <a:ext cx="782161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384537"/>
              </p:ext>
            </p:extLst>
          </p:nvPr>
        </p:nvGraphicFramePr>
        <p:xfrm>
          <a:off x="1274763" y="2097087"/>
          <a:ext cx="34671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5" r:id="rId7" imgW="3467100" imgH="457200" progId="Equation.DSMT4">
                  <p:embed/>
                </p:oleObj>
              </mc:Choice>
              <mc:Fallback>
                <p:oleObj r:id="rId7" imgW="3467100" imgH="4572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4763" y="2097087"/>
                        <a:ext cx="34671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1029964"/>
              </p:ext>
            </p:extLst>
          </p:nvPr>
        </p:nvGraphicFramePr>
        <p:xfrm>
          <a:off x="3543301" y="2687638"/>
          <a:ext cx="366712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6" r:id="rId9" imgW="3670300" imgH="406400" progId="Equation.DSMT4">
                  <p:embed/>
                </p:oleObj>
              </mc:Choice>
              <mc:Fallback>
                <p:oleObj r:id="rId9" imgW="3670300" imgH="4064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3301" y="2687638"/>
                        <a:ext cx="366712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7927642"/>
              </p:ext>
            </p:extLst>
          </p:nvPr>
        </p:nvGraphicFramePr>
        <p:xfrm>
          <a:off x="1295400" y="3276599"/>
          <a:ext cx="44307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7" name="Equation" r:id="rId11" imgW="4431960" imgH="457200" progId="Equation.DSMT4">
                  <p:embed/>
                </p:oleObj>
              </mc:Choice>
              <mc:Fallback>
                <p:oleObj name="Equation" r:id="rId11" imgW="4431960" imgH="4572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276599"/>
                        <a:ext cx="443071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666345"/>
              </p:ext>
            </p:extLst>
          </p:nvPr>
        </p:nvGraphicFramePr>
        <p:xfrm>
          <a:off x="1295400" y="3949700"/>
          <a:ext cx="6107112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8" name="Equation" r:id="rId13" imgW="6108480" imgH="457200" progId="Equation.DSMT4">
                  <p:embed/>
                </p:oleObj>
              </mc:Choice>
              <mc:Fallback>
                <p:oleObj name="Equation" r:id="rId13" imgW="6108480" imgH="4572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949700"/>
                        <a:ext cx="6107112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6371506"/>
              </p:ext>
            </p:extLst>
          </p:nvPr>
        </p:nvGraphicFramePr>
        <p:xfrm>
          <a:off x="2590800" y="4579248"/>
          <a:ext cx="74676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9" name="Equation" r:id="rId15" imgW="7467600" imgH="431800" progId="Equation.DSMT4">
                  <p:embed/>
                </p:oleObj>
              </mc:Choice>
              <mc:Fallback>
                <p:oleObj name="Equation" r:id="rId15" imgW="7467600" imgH="4318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579248"/>
                        <a:ext cx="74676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2486" name="Group 22"/>
          <p:cNvGrpSpPr>
            <a:grpSpLocks/>
          </p:cNvGrpSpPr>
          <p:nvPr/>
        </p:nvGrpSpPr>
        <p:grpSpPr bwMode="auto">
          <a:xfrm>
            <a:off x="1138860" y="5262562"/>
            <a:ext cx="6048375" cy="528637"/>
            <a:chOff x="340" y="255"/>
            <a:chExt cx="3810" cy="333"/>
          </a:xfrm>
        </p:grpSpPr>
        <p:sp>
          <p:nvSpPr>
            <p:cNvPr id="28687" name="Rectangle 23"/>
            <p:cNvSpPr>
              <a:spLocks noChangeArrowheads="1"/>
            </p:cNvSpPr>
            <p:nvPr/>
          </p:nvSpPr>
          <p:spPr bwMode="auto">
            <a:xfrm>
              <a:off x="340" y="255"/>
              <a:ext cx="10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这就证得</a:t>
              </a:r>
              <a:endParaRPr lang="zh-CN" altLang="en-US" sz="3600" b="1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28688" name="Object 24"/>
            <p:cNvGraphicFramePr>
              <a:graphicFrameLocks noChangeAspect="1"/>
            </p:cNvGraphicFramePr>
            <p:nvPr/>
          </p:nvGraphicFramePr>
          <p:xfrm>
            <a:off x="1270" y="300"/>
            <a:ext cx="2880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810" r:id="rId17" imgW="4572000" imgH="457200" progId="Equation.DSMT4">
                    <p:embed/>
                  </p:oleObj>
                </mc:Choice>
                <mc:Fallback>
                  <p:oleObj r:id="rId17" imgW="4572000" imgH="457200" progId="Equation.DSMT4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0" y="300"/>
                          <a:ext cx="2880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315758"/>
              </p:ext>
            </p:extLst>
          </p:nvPr>
        </p:nvGraphicFramePr>
        <p:xfrm>
          <a:off x="7543800" y="3987800"/>
          <a:ext cx="110331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1" name="Equation" r:id="rId19" imgW="1104900" imgH="444500" progId="Equation.DSMT4">
                  <p:embed/>
                </p:oleObj>
              </mc:Choice>
              <mc:Fallback>
                <p:oleObj name="Equation" r:id="rId19" imgW="1104900" imgH="4445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987800"/>
                        <a:ext cx="1103313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3984110"/>
              </p:ext>
            </p:extLst>
          </p:nvPr>
        </p:nvGraphicFramePr>
        <p:xfrm>
          <a:off x="5908675" y="3289300"/>
          <a:ext cx="39973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2" name="Equation" r:id="rId21" imgW="4000320" imgH="431640" progId="Equation.DSMT4">
                  <p:embed/>
                </p:oleObj>
              </mc:Choice>
              <mc:Fallback>
                <p:oleObj name="Equation" r:id="rId21" imgW="4000320" imgH="43164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8675" y="3289300"/>
                        <a:ext cx="39973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62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62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6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100264" y="1295400"/>
            <a:ext cx="6510337" cy="1114425"/>
            <a:chOff x="576263" y="1772772"/>
            <a:chExt cx="6510337" cy="1114200"/>
          </a:xfrm>
        </p:grpSpPr>
        <p:sp>
          <p:nvSpPr>
            <p:cNvPr id="29705" name="Rectangle 6"/>
            <p:cNvSpPr>
              <a:spLocks noChangeArrowheads="1"/>
            </p:cNvSpPr>
            <p:nvPr/>
          </p:nvSpPr>
          <p:spPr bwMode="auto">
            <a:xfrm>
              <a:off x="576263" y="1772772"/>
              <a:ext cx="6205536" cy="5190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72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1.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在一元函数连续性定义中</a:t>
              </a:r>
              <a:r>
                <a:rPr lang="en-US" altLang="zh-CN" b="1" dirty="0">
                  <a:latin typeface="Times New Roman" panose="02020603050405020304" pitchFamily="18" charset="0"/>
                </a:rPr>
                <a:t>,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如何引入</a:t>
              </a:r>
            </a:p>
          </p:txBody>
        </p:sp>
        <p:sp>
          <p:nvSpPr>
            <p:cNvPr id="29706" name="Rectangle 14"/>
            <p:cNvSpPr>
              <a:spLocks noChangeArrowheads="1"/>
            </p:cNvSpPr>
            <p:nvPr/>
          </p:nvSpPr>
          <p:spPr bwMode="auto">
            <a:xfrm>
              <a:off x="612775" y="2367965"/>
              <a:ext cx="6473825" cy="519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Times New Roman" panose="02020603050405020304" pitchFamily="18" charset="0"/>
                </a:rPr>
                <a:t>“孤立点必为连续点”这个概念？</a:t>
              </a: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078039" y="2576511"/>
            <a:ext cx="8478603" cy="3043238"/>
            <a:chOff x="554038" y="3054350"/>
            <a:chExt cx="8477806" cy="3043705"/>
          </a:xfrm>
        </p:grpSpPr>
        <p:sp>
          <p:nvSpPr>
            <p:cNvPr id="29700" name="Rectangle 8"/>
            <p:cNvSpPr>
              <a:spLocks noChangeArrowheads="1"/>
            </p:cNvSpPr>
            <p:nvPr/>
          </p:nvSpPr>
          <p:spPr bwMode="auto">
            <a:xfrm>
              <a:off x="612770" y="5578862"/>
              <a:ext cx="6790686" cy="519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tabLst>
                  <a:tab pos="4841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tabLst>
                  <a:tab pos="4841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tabLst>
                  <a:tab pos="4841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tabLst>
                  <a:tab pos="4841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tabLst>
                  <a:tab pos="4841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841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841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841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841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这两种说法有何不同？你喜欢哪一种说法</a:t>
              </a:r>
              <a:r>
                <a:rPr lang="en-US" altLang="zh-CN" b="1">
                  <a:latin typeface="Times New Roman" panose="02020603050405020304" pitchFamily="18" charset="0"/>
                </a:rPr>
                <a:t>?</a:t>
              </a:r>
            </a:p>
          </p:txBody>
        </p:sp>
        <p:sp>
          <p:nvSpPr>
            <p:cNvPr id="29701" name="Rectangle 10"/>
            <p:cNvSpPr>
              <a:spLocks noChangeArrowheads="1"/>
            </p:cNvSpPr>
            <p:nvPr/>
          </p:nvSpPr>
          <p:spPr bwMode="auto">
            <a:xfrm>
              <a:off x="554038" y="3718027"/>
              <a:ext cx="8477806" cy="523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等函数都是在其定义区间上的连续函数”</a:t>
              </a:r>
              <a:r>
                <a:rPr lang="en-US" altLang="zh-CN" b="1">
                  <a:latin typeface="Times New Roman" panose="02020603050405020304" pitchFamily="18" charset="0"/>
                </a:rPr>
                <a:t>.  </a:t>
              </a:r>
              <a:r>
                <a:rPr lang="zh-CN" altLang="en-US" b="1">
                  <a:latin typeface="Times New Roman" panose="02020603050405020304" pitchFamily="18" charset="0"/>
                </a:rPr>
                <a:t>当引入了 </a:t>
              </a:r>
            </a:p>
          </p:txBody>
        </p:sp>
        <p:sp>
          <p:nvSpPr>
            <p:cNvPr id="29702" name="Rectangle 11"/>
            <p:cNvSpPr>
              <a:spLocks noChangeArrowheads="1"/>
            </p:cNvSpPr>
            <p:nvPr/>
          </p:nvSpPr>
          <p:spPr bwMode="auto">
            <a:xfrm>
              <a:off x="563562" y="4365826"/>
              <a:ext cx="8298287" cy="523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latin typeface="Times New Roman" panose="02020603050405020304" pitchFamily="18" charset="0"/>
                </a:rPr>
                <a:t>“</a:t>
              </a:r>
              <a:r>
                <a:rPr lang="zh-CN" altLang="en-US" b="1">
                  <a:latin typeface="Times New Roman" panose="02020603050405020304" pitchFamily="18" charset="0"/>
                </a:rPr>
                <a:t>孤立点必为连续点”后，上述结论便可简单地说成</a:t>
              </a:r>
            </a:p>
          </p:txBody>
        </p:sp>
        <p:sp>
          <p:nvSpPr>
            <p:cNvPr id="29703" name="Rectangle 12"/>
            <p:cNvSpPr>
              <a:spLocks noChangeArrowheads="1"/>
            </p:cNvSpPr>
            <p:nvPr/>
          </p:nvSpPr>
          <p:spPr bwMode="auto">
            <a:xfrm>
              <a:off x="560387" y="4999336"/>
              <a:ext cx="8157395" cy="519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Times New Roman" panose="02020603050405020304" pitchFamily="18" charset="0"/>
                </a:rPr>
                <a:t>是</a:t>
              </a:r>
              <a:r>
                <a:rPr lang="en-US" altLang="zh-CN" b="1">
                  <a:latin typeface="Times New Roman" panose="02020603050405020304" pitchFamily="18" charset="0"/>
                </a:rPr>
                <a:t>: “</a:t>
              </a:r>
              <a:r>
                <a:rPr lang="zh-CN" altLang="en-US" b="1">
                  <a:latin typeface="Times New Roman" panose="02020603050405020304" pitchFamily="18" charset="0"/>
                </a:rPr>
                <a:t>任何初等函数在其定义域上处处连续</a:t>
              </a:r>
              <a:r>
                <a:rPr lang="en-US" altLang="zh-CN" b="1">
                  <a:latin typeface="Times New Roman" panose="02020603050405020304" pitchFamily="18" charset="0"/>
                </a:rPr>
                <a:t>.” </a:t>
              </a:r>
              <a:r>
                <a:rPr lang="zh-CN" altLang="en-US" b="1">
                  <a:latin typeface="Times New Roman" panose="02020603050405020304" pitchFamily="18" charset="0"/>
                </a:rPr>
                <a:t>试讨论 </a:t>
              </a:r>
            </a:p>
          </p:txBody>
        </p:sp>
        <p:sp>
          <p:nvSpPr>
            <p:cNvPr id="29704" name="Rectangle 15"/>
            <p:cNvSpPr>
              <a:spLocks noChangeArrowheads="1"/>
            </p:cNvSpPr>
            <p:nvPr/>
          </p:nvSpPr>
          <p:spPr bwMode="auto">
            <a:xfrm>
              <a:off x="588960" y="3054350"/>
              <a:ext cx="8157394" cy="519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med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2. </a:t>
              </a:r>
              <a:r>
                <a:rPr lang="zh-CN" altLang="en-US" b="1" dirty="0">
                  <a:latin typeface="Times New Roman" panose="02020603050405020304" pitchFamily="18" charset="0"/>
                </a:rPr>
                <a:t>在讨论一元初等函数时有一个重要结论</a:t>
              </a:r>
              <a:r>
                <a:rPr lang="en-US" altLang="zh-CN" b="1" dirty="0">
                  <a:latin typeface="Times New Roman" panose="02020603050405020304" pitchFamily="18" charset="0"/>
                </a:rPr>
                <a:t>: “</a:t>
              </a:r>
              <a:r>
                <a:rPr lang="zh-CN" altLang="en-US" b="1" dirty="0">
                  <a:latin typeface="Times New Roman" panose="02020603050405020304" pitchFamily="18" charset="0"/>
                </a:rPr>
                <a:t>任何初 </a:t>
              </a:r>
            </a:p>
          </p:txBody>
        </p:sp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5D80EDD-6C1E-4227-A73C-B8086F28C6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68"/>
          <a:stretch/>
        </p:blipFill>
        <p:spPr>
          <a:xfrm rot="5400000" flipH="1">
            <a:off x="6178946" y="994631"/>
            <a:ext cx="5170822" cy="6555915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D5A5BD25-34BA-4852-BF64-272209E162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68"/>
          <a:stretch/>
        </p:blipFill>
        <p:spPr>
          <a:xfrm rot="10800000" flipH="1" flipV="1">
            <a:off x="0" y="455319"/>
            <a:ext cx="3344019" cy="4973546"/>
          </a:xfrm>
          <a:prstGeom prst="rect">
            <a:avLst/>
          </a:prstGeom>
        </p:spPr>
      </p:pic>
      <p:sp>
        <p:nvSpPr>
          <p:cNvPr id="4" name="矩形: 圆顶角 3">
            <a:extLst>
              <a:ext uri="{FF2B5EF4-FFF2-40B4-BE49-F238E27FC236}">
                <a16:creationId xmlns:a16="http://schemas.microsoft.com/office/drawing/2014/main" id="{CA46ACAE-6A50-474B-8C72-260DD8C7FE18}"/>
              </a:ext>
            </a:extLst>
          </p:cNvPr>
          <p:cNvSpPr/>
          <p:nvPr/>
        </p:nvSpPr>
        <p:spPr>
          <a:xfrm rot="5400000">
            <a:off x="3031681" y="-989238"/>
            <a:ext cx="1473511" cy="7569200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456F55C-92EF-4CE9-A157-41DEF0A6E6E3}"/>
              </a:ext>
            </a:extLst>
          </p:cNvPr>
          <p:cNvSpPr txBox="1"/>
          <p:nvPr/>
        </p:nvSpPr>
        <p:spPr>
          <a:xfrm>
            <a:off x="904056" y="2182505"/>
            <a:ext cx="794392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500" i="0" dirty="0">
                <a:solidFill>
                  <a:srgbClr val="2363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92D913A-4103-423F-BCB8-135E798C339A}"/>
              </a:ext>
            </a:extLst>
          </p:cNvPr>
          <p:cNvSpPr txBox="1"/>
          <p:nvPr/>
        </p:nvSpPr>
        <p:spPr>
          <a:xfrm>
            <a:off x="1028747" y="3408218"/>
            <a:ext cx="38480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6600" i="0" dirty="0">
                <a:solidFill>
                  <a:srgbClr val="EAEF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6600" i="0" dirty="0">
              <a:solidFill>
                <a:srgbClr val="EAEFF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86765C7-98B7-4CC7-ADD1-D2B9C9D14E17}"/>
              </a:ext>
            </a:extLst>
          </p:cNvPr>
          <p:cNvGrpSpPr/>
          <p:nvPr/>
        </p:nvGrpSpPr>
        <p:grpSpPr>
          <a:xfrm>
            <a:off x="4652659" y="3935332"/>
            <a:ext cx="1842617" cy="426510"/>
            <a:chOff x="887883" y="6500351"/>
            <a:chExt cx="1231913" cy="28515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E876F50E-AC85-4BD4-9BDE-8A5118A7CF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9" t="20815" r="67852" b="28428"/>
            <a:stretch/>
          </p:blipFill>
          <p:spPr>
            <a:xfrm>
              <a:off x="887883" y="6500351"/>
              <a:ext cx="303984" cy="255815"/>
            </a:xfrm>
            <a:custGeom>
              <a:avLst/>
              <a:gdLst>
                <a:gd name="connsiteX0" fmla="*/ 0 w 303984"/>
                <a:gd name="connsiteY0" fmla="*/ 0 h 255815"/>
                <a:gd name="connsiteX1" fmla="*/ 303984 w 303984"/>
                <a:gd name="connsiteY1" fmla="*/ 0 h 255815"/>
                <a:gd name="connsiteX2" fmla="*/ 303984 w 303984"/>
                <a:gd name="connsiteY2" fmla="*/ 255815 h 255815"/>
                <a:gd name="connsiteX3" fmla="*/ 0 w 303984"/>
                <a:gd name="connsiteY3" fmla="*/ 255815 h 25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984" h="255815">
                  <a:moveTo>
                    <a:pt x="0" y="0"/>
                  </a:moveTo>
                  <a:lnTo>
                    <a:pt x="303984" y="0"/>
                  </a:lnTo>
                  <a:lnTo>
                    <a:pt x="303984" y="255815"/>
                  </a:lnTo>
                  <a:lnTo>
                    <a:pt x="0" y="255815"/>
                  </a:lnTo>
                  <a:close/>
                </a:path>
              </a:pathLst>
            </a:cu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728CBDB1-49A8-4C1B-8FE8-B2B68D9B6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91" t="35550" b="30378"/>
            <a:stretch/>
          </p:blipFill>
          <p:spPr>
            <a:xfrm>
              <a:off x="1191867" y="6520097"/>
              <a:ext cx="927929" cy="265405"/>
            </a:xfrm>
            <a:prstGeom prst="rect">
              <a:avLst/>
            </a:prstGeom>
          </p:spPr>
        </p:pic>
      </p:grpSp>
      <p:sp>
        <p:nvSpPr>
          <p:cNvPr id="13" name="直角三角形 12">
            <a:extLst>
              <a:ext uri="{FF2B5EF4-FFF2-40B4-BE49-F238E27FC236}">
                <a16:creationId xmlns:a16="http://schemas.microsoft.com/office/drawing/2014/main" id="{D41F4A95-5F02-4425-AF9D-DEDAB0BA6A95}"/>
              </a:ext>
            </a:extLst>
          </p:cNvPr>
          <p:cNvSpPr/>
          <p:nvPr/>
        </p:nvSpPr>
        <p:spPr>
          <a:xfrm flipH="1">
            <a:off x="11696320" y="6360324"/>
            <a:ext cx="497676" cy="497676"/>
          </a:xfrm>
          <a:prstGeom prst="rtTriangle">
            <a:avLst/>
          </a:prstGeom>
          <a:solidFill>
            <a:srgbClr val="96AFDE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B509B68-088C-4C97-AE1F-A9D74124F88C}"/>
              </a:ext>
            </a:extLst>
          </p:cNvPr>
          <p:cNvSpPr txBox="1"/>
          <p:nvPr/>
        </p:nvSpPr>
        <p:spPr>
          <a:xfrm>
            <a:off x="4652659" y="3597339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i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华东师范大学数学科学学院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090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9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04474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3.0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模版</Template>
  <TotalTime>1093</TotalTime>
  <Words>1533</Words>
  <Application>Microsoft Office PowerPoint</Application>
  <PresentationFormat>宽屏</PresentationFormat>
  <Paragraphs>233</Paragraphs>
  <Slides>27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3" baseType="lpstr">
      <vt:lpstr>FzBookMaker19DlFont190536882961</vt:lpstr>
      <vt:lpstr>宋体</vt:lpstr>
      <vt:lpstr>等线</vt:lpstr>
      <vt:lpstr>Cambria Math</vt:lpstr>
      <vt:lpstr>华文中宋</vt:lpstr>
      <vt:lpstr>Calibri</vt:lpstr>
      <vt:lpstr>FzBookMaker4DlFont40536882958</vt:lpstr>
      <vt:lpstr>FzBookMaker12DlFont120536882959</vt:lpstr>
      <vt:lpstr>华文新魏</vt:lpstr>
      <vt:lpstr>Avenir Black Oblique</vt:lpstr>
      <vt:lpstr>微软雅黑</vt:lpstr>
      <vt:lpstr>Arial</vt:lpstr>
      <vt:lpstr>Times New Roman</vt:lpstr>
      <vt:lpstr>3_Office 主题​​</vt:lpstr>
      <vt:lpstr>MathType 6.0 Equation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16-3 二元函数的连续性 </dc:title>
  <dc:creator>华东师大数学系</dc:creator>
  <cp:lastModifiedBy>haohui</cp:lastModifiedBy>
  <cp:revision>83</cp:revision>
  <dcterms:created xsi:type="dcterms:W3CDTF">2012-02-19T05:10:13Z</dcterms:created>
  <dcterms:modified xsi:type="dcterms:W3CDTF">2025-07-25T07:26:53Z</dcterms:modified>
</cp:coreProperties>
</file>